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53"/>
  </p:notesMasterIdLst>
  <p:handoutMasterIdLst>
    <p:handoutMasterId r:id="rId54"/>
  </p:handoutMasterIdLst>
  <p:sldIdLst>
    <p:sldId id="279" r:id="rId3"/>
    <p:sldId id="318" r:id="rId4"/>
    <p:sldId id="319" r:id="rId5"/>
    <p:sldId id="260" r:id="rId6"/>
    <p:sldId id="357" r:id="rId7"/>
    <p:sldId id="358" r:id="rId8"/>
    <p:sldId id="323" r:id="rId9"/>
    <p:sldId id="359" r:id="rId10"/>
    <p:sldId id="324" r:id="rId11"/>
    <p:sldId id="326" r:id="rId12"/>
    <p:sldId id="360" r:id="rId13"/>
    <p:sldId id="361" r:id="rId14"/>
    <p:sldId id="362" r:id="rId15"/>
    <p:sldId id="363" r:id="rId16"/>
    <p:sldId id="364" r:id="rId17"/>
    <p:sldId id="365" r:id="rId18"/>
    <p:sldId id="325" r:id="rId19"/>
    <p:sldId id="366" r:id="rId20"/>
    <p:sldId id="330" r:id="rId21"/>
    <p:sldId id="367" r:id="rId22"/>
    <p:sldId id="368" r:id="rId23"/>
    <p:sldId id="369" r:id="rId24"/>
    <p:sldId id="327" r:id="rId25"/>
    <p:sldId id="370" r:id="rId26"/>
    <p:sldId id="371" r:id="rId27"/>
    <p:sldId id="329" r:id="rId28"/>
    <p:sldId id="328" r:id="rId29"/>
    <p:sldId id="372" r:id="rId30"/>
    <p:sldId id="373" r:id="rId31"/>
    <p:sldId id="374" r:id="rId32"/>
    <p:sldId id="375" r:id="rId33"/>
    <p:sldId id="332" r:id="rId34"/>
    <p:sldId id="376" r:id="rId35"/>
    <p:sldId id="377" r:id="rId36"/>
    <p:sldId id="333" r:id="rId37"/>
    <p:sldId id="378" r:id="rId38"/>
    <p:sldId id="379" r:id="rId39"/>
    <p:sldId id="380" r:id="rId40"/>
    <p:sldId id="381" r:id="rId41"/>
    <p:sldId id="382" r:id="rId42"/>
    <p:sldId id="383" r:id="rId43"/>
    <p:sldId id="384" r:id="rId44"/>
    <p:sldId id="385" r:id="rId45"/>
    <p:sldId id="386" r:id="rId46"/>
    <p:sldId id="387" r:id="rId47"/>
    <p:sldId id="388" r:id="rId48"/>
    <p:sldId id="389" r:id="rId49"/>
    <p:sldId id="390" r:id="rId50"/>
    <p:sldId id="391" r:id="rId51"/>
    <p:sldId id="322" r:id="rId5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2" autoAdjust="0"/>
    <p:restoredTop sz="86408" autoAdjust="0"/>
  </p:normalViewPr>
  <p:slideViewPr>
    <p:cSldViewPr>
      <p:cViewPr varScale="1">
        <p:scale>
          <a:sx n="109" d="100"/>
          <a:sy n="109" d="100"/>
        </p:scale>
        <p:origin x="1458"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59" d="100"/>
          <a:sy n="59" d="100"/>
        </p:scale>
        <p:origin x="-1404"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1C1016C-A17E-41E8-B59A-275899110955}" type="datetimeFigureOut">
              <a:rPr lang="en-US" smtClean="0"/>
              <a:pPr/>
              <a:t>1/17/2020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0180D5F-3D21-47D9-8400-A0D259515F82}"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E25612-1F6D-42B4-A2F4-8EF970EE7EB6}" type="datetimeFigureOut">
              <a:rPr lang="en-US" smtClean="0"/>
              <a:pPr/>
              <a:t>1/17/2020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0E17C11-4F7D-4A78-BD37-5EBD932631C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732407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22882437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2508209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35744970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40377951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40683649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10978716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10942700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41142136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8507537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22743766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13224864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407155722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239343394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139416019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261208268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274181592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104068176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47473437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160250912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42208615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15879609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114063889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290939846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154342356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413196588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267816943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66367463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185220146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164939730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254620904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15295401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183111894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79699953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111656569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372907878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127215995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52682999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283578501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126361492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309106439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5879228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202418161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22841806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96323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25574422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14634182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35854461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25C2C84B-E149-4EEB-A458-06952A338966}" type="datetimeFigureOut">
              <a:rPr lang="en-US" smtClean="0"/>
              <a:pPr/>
              <a:t>1/17/2020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C2C84B-E149-4EEB-A458-06952A338966}" type="datetimeFigureOut">
              <a:rPr lang="en-US" smtClean="0"/>
              <a:pPr/>
              <a:t>1/17/2020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C2C84B-E149-4EEB-A458-06952A338966}" type="datetimeFigureOut">
              <a:rPr lang="en-US" smtClean="0"/>
              <a:pPr/>
              <a:t>1/17/2020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A02FAFE7-0F51-4E12-9C34-C03C271DD57F}" type="datetimeFigureOut">
              <a:rPr lang="en-US" smtClean="0"/>
              <a:pPr/>
              <a:t>1/17/2020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17440912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2FAFE7-0F51-4E12-9C34-C03C271DD57F}" type="datetimeFigureOut">
              <a:rPr lang="en-US" smtClean="0"/>
              <a:pPr/>
              <a:t>1/17/2020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5469387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2FAFE7-0F51-4E12-9C34-C03C271DD57F}" type="datetimeFigureOut">
              <a:rPr lang="en-US" smtClean="0"/>
              <a:pPr/>
              <a:t>1/17/2020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23282218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02FAFE7-0F51-4E12-9C34-C03C271DD57F}" type="datetimeFigureOut">
              <a:rPr lang="en-US" smtClean="0"/>
              <a:pPr/>
              <a:t>1/17/2020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22919687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02FAFE7-0F51-4E12-9C34-C03C271DD57F}" type="datetimeFigureOut">
              <a:rPr lang="en-US" smtClean="0"/>
              <a:pPr/>
              <a:t>1/17/2020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17286662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02FAFE7-0F51-4E12-9C34-C03C271DD57F}" type="datetimeFigureOut">
              <a:rPr lang="en-US" smtClean="0"/>
              <a:pPr/>
              <a:t>1/17/2020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40204121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2FAFE7-0F51-4E12-9C34-C03C271DD57F}" type="datetimeFigureOut">
              <a:rPr lang="en-US" smtClean="0"/>
              <a:pPr/>
              <a:t>1/17/2020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39188858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02FAFE7-0F51-4E12-9C34-C03C271DD57F}" type="datetimeFigureOut">
              <a:rPr lang="en-US" smtClean="0"/>
              <a:pPr/>
              <a:t>1/17/2020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30656992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209800" y="304800"/>
            <a:ext cx="6477000" cy="808038"/>
          </a:xfrm>
        </p:spPr>
        <p:txBody>
          <a:bodyPr>
            <a:normAutofit/>
          </a:bodyPr>
          <a:lstStyle>
            <a:lvl1pPr>
              <a:defRPr sz="3200" b="1">
                <a:solidFill>
                  <a:schemeClr val="accent1"/>
                </a:solidFill>
                <a:effectLst>
                  <a:outerShdw blurRad="38100" dist="38100" dir="2700000" algn="tl">
                    <a:srgbClr val="000000">
                      <a:alpha val="43137"/>
                    </a:srgbClr>
                  </a:outerShdw>
                </a:effectLst>
                <a:latin typeface="Arial" pitchFamily="34" charset="0"/>
                <a:cs typeface="Arial"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4pPr>
              <a:buFont typeface="Arial" pitchFamily="34" charset="0"/>
              <a:buChar char="•"/>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25C2C84B-E149-4EEB-A458-06952A338966}" type="datetimeFigureOut">
              <a:rPr lang="en-US" smtClean="0"/>
              <a:pPr/>
              <a:t>1/17/2020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02FAFE7-0F51-4E12-9C34-C03C271DD57F}" type="datetimeFigureOut">
              <a:rPr lang="en-US" smtClean="0"/>
              <a:pPr/>
              <a:t>1/17/2020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400945172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2FAFE7-0F51-4E12-9C34-C03C271DD57F}" type="datetimeFigureOut">
              <a:rPr lang="en-US" smtClean="0"/>
              <a:pPr/>
              <a:t>1/17/2020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368396696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2FAFE7-0F51-4E12-9C34-C03C271DD57F}" type="datetimeFigureOut">
              <a:rPr lang="en-US" smtClean="0"/>
              <a:pPr/>
              <a:t>1/17/2020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8531783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C2C84B-E149-4EEB-A458-06952A338966}" type="datetimeFigureOut">
              <a:rPr lang="en-US" smtClean="0"/>
              <a:pPr/>
              <a:t>1/17/2020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5C2C84B-E149-4EEB-A458-06952A338966}" type="datetimeFigureOut">
              <a:rPr lang="en-US" smtClean="0"/>
              <a:pPr/>
              <a:t>1/17/2020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5C2C84B-E149-4EEB-A458-06952A338966}" type="datetimeFigureOut">
              <a:rPr lang="en-US" smtClean="0"/>
              <a:pPr/>
              <a:t>1/17/2020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5C2C84B-E149-4EEB-A458-06952A338966}" type="datetimeFigureOut">
              <a:rPr lang="en-US" smtClean="0"/>
              <a:pPr/>
              <a:t>1/17/2020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C2C84B-E149-4EEB-A458-06952A338966}" type="datetimeFigureOut">
              <a:rPr lang="en-US" smtClean="0"/>
              <a:pPr/>
              <a:t>1/17/2020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5C2C84B-E149-4EEB-A458-06952A338966}" type="datetimeFigureOut">
              <a:rPr lang="en-US" smtClean="0"/>
              <a:pPr/>
              <a:t>1/17/2020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5C2C84B-E149-4EEB-A458-06952A338966}" type="datetimeFigureOut">
              <a:rPr lang="en-US" smtClean="0"/>
              <a:pPr/>
              <a:t>1/17/2020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C2C84B-E149-4EEB-A458-06952A338966}" type="datetimeFigureOut">
              <a:rPr lang="en-US" smtClean="0"/>
              <a:pPr/>
              <a:t>1/17/2020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9FC42B-58F3-4440-990D-9305636B8BC9}"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2FAFE7-0F51-4E12-9C34-C03C271DD57F}" type="datetimeFigureOut">
              <a:rPr lang="en-US" smtClean="0"/>
              <a:pPr/>
              <a:t>1/17/2020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4B0F13-5EBC-4480-B953-33D6F26966D6}" type="slidenum">
              <a:rPr lang="en-US" smtClean="0"/>
              <a:pPr/>
              <a:t>‹#›</a:t>
            </a:fld>
            <a:endParaRPr lang="en-US"/>
          </a:p>
        </p:txBody>
      </p:sp>
    </p:spTree>
    <p:extLst>
      <p:ext uri="{BB962C8B-B14F-4D97-AF65-F5344CB8AC3E}">
        <p14:creationId xmlns:p14="http://schemas.microsoft.com/office/powerpoint/2010/main" val="234217609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3.xml"/><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3.xml"/><Relationship Id="rId5" Type="http://schemas.openxmlformats.org/officeDocument/2006/relationships/image" Target="../media/image3.jpeg"/><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3.xml"/><Relationship Id="rId5" Type="http://schemas.openxmlformats.org/officeDocument/2006/relationships/image" Target="../media/image4.jpeg"/><Relationship Id="rId4" Type="http://schemas.openxmlformats.org/officeDocument/2006/relationships/image" Target="../media/image2.jpeg"/></Relationships>
</file>

<file path=ppt/slides/_rels/slide3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4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4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4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4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4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4.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4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5.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4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6.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4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7.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4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4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9.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5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0.xml"/><Relationship Id="rId1" Type="http://schemas.openxmlformats.org/officeDocument/2006/relationships/slideLayout" Target="../slideLayouts/slideLayout13.xml"/><Relationship Id="rId5" Type="http://schemas.openxmlformats.org/officeDocument/2006/relationships/image" Target="../media/image4.jpeg"/><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19941" y="0"/>
            <a:ext cx="7212853" cy="685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marL="0" marR="0" lvl="0" indent="0" algn="ctr" defTabSz="1018824"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0" y="0"/>
            <a:ext cx="1919941" cy="6858000"/>
          </a:xfrm>
          <a:prstGeom prst="rect">
            <a:avLst/>
          </a:prstGeom>
          <a:noFill/>
          <a:ln w="9525">
            <a:noFill/>
            <a:miter lim="800000"/>
            <a:headEnd/>
            <a:tailEnd/>
          </a:ln>
        </p:spPr>
      </p:pic>
      <p:sp>
        <p:nvSpPr>
          <p:cNvPr id="8" name="TextBox 7"/>
          <p:cNvSpPr txBox="1"/>
          <p:nvPr/>
        </p:nvSpPr>
        <p:spPr>
          <a:xfrm>
            <a:off x="2200087" y="2057322"/>
            <a:ext cx="6674971" cy="595319"/>
          </a:xfrm>
          <a:prstGeom prst="rect">
            <a:avLst/>
          </a:prstGeom>
          <a:noFill/>
        </p:spPr>
        <p:txBody>
          <a:bodyPr lIns="101882" tIns="50941" rIns="101882" bIns="50941">
            <a:spAutoFit/>
          </a:bodyPr>
          <a:lstStyle/>
          <a:p>
            <a:pPr marL="0" marR="0" lvl="0" indent="0" algn="ctr" defTabSz="914400" rtl="0" eaLnBrk="1" fontAlgn="auto" latinLnBrk="0" hangingPunct="1">
              <a:lnSpc>
                <a:spcPct val="100000"/>
              </a:lnSpc>
              <a:spcBef>
                <a:spcPts val="0"/>
              </a:spcBef>
              <a:spcAft>
                <a:spcPts val="0"/>
              </a:spcAft>
              <a:buClrTx/>
              <a:buSzTx/>
              <a:buFontTx/>
              <a:buNone/>
              <a:tabLst>
                <a:tab pos="5092700" algn="r"/>
                <a:tab pos="6051550" algn="r"/>
              </a:tabLst>
              <a:defRPr/>
            </a:pPr>
            <a:r>
              <a:rPr kumimoji="0" lang="en-US" sz="3200" b="1" i="0" u="none" strike="noStrike" kern="1200" cap="none" spc="0" normalizeH="0" baseline="0" noProof="0" dirty="0">
                <a:ln>
                  <a:noFill/>
                </a:ln>
                <a:solidFill>
                  <a:srgbClr val="4F81BD"/>
                </a:solidFill>
                <a:effectLst/>
                <a:uLnTx/>
                <a:uFillTx/>
                <a:latin typeface="Arial" pitchFamily="34" charset="0"/>
                <a:ea typeface="+mn-ea"/>
                <a:cs typeface="Arial" pitchFamily="34" charset="0"/>
              </a:rPr>
              <a:t>Secure Acquisition </a:t>
            </a:r>
          </a:p>
        </p:txBody>
      </p:sp>
      <p:sp>
        <p:nvSpPr>
          <p:cNvPr id="19462" name="Text Box 6"/>
          <p:cNvSpPr txBox="1">
            <a:spLocks noChangeArrowheads="1"/>
          </p:cNvSpPr>
          <p:nvPr/>
        </p:nvSpPr>
        <p:spPr bwMode="auto">
          <a:xfrm>
            <a:off x="2151530" y="1609508"/>
            <a:ext cx="6364941" cy="369332"/>
          </a:xfrm>
          <a:prstGeom prst="rect">
            <a:avLst/>
          </a:prstGeom>
          <a:noFill/>
          <a:ln w="9525">
            <a:noFill/>
            <a:miter lim="800000"/>
            <a:headEnd/>
            <a:tailEnd/>
          </a:ln>
          <a:effec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itchFamily="34" charset="0"/>
                <a:ea typeface="+mn-ea"/>
                <a:cs typeface="Arial" pitchFamily="34" charset="0"/>
              </a:rPr>
              <a:t> </a:t>
            </a:r>
          </a:p>
        </p:txBody>
      </p:sp>
      <p:pic>
        <p:nvPicPr>
          <p:cNvPr id="7" name="Picture 6" descr="ccsis logo (Rectangular).jpg"/>
          <p:cNvPicPr>
            <a:picLocks noChangeAspect="1"/>
          </p:cNvPicPr>
          <p:nvPr/>
        </p:nvPicPr>
        <p:blipFill>
          <a:blip r:embed="rId4" cstate="print"/>
          <a:stretch>
            <a:fillRect/>
          </a:stretch>
        </p:blipFill>
        <p:spPr>
          <a:xfrm>
            <a:off x="6813177" y="6181508"/>
            <a:ext cx="2050284" cy="442013"/>
          </a:xfrm>
          <a:prstGeom prst="rect">
            <a:avLst/>
          </a:prstGeom>
        </p:spPr>
      </p:pic>
      <p:sp>
        <p:nvSpPr>
          <p:cNvPr id="9" name="Rectangle 3"/>
          <p:cNvSpPr txBox="1">
            <a:spLocks/>
          </p:cNvSpPr>
          <p:nvPr/>
        </p:nvSpPr>
        <p:spPr bwMode="auto">
          <a:xfrm>
            <a:off x="2489573" y="2673948"/>
            <a:ext cx="6096000" cy="2755276"/>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rmAutofit fontScale="92500" lnSpcReduction="10000"/>
          </a:bodyPr>
          <a:lstStyle/>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26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A Detailed Approach to Building a Consistently Secure Acquisition Process</a:t>
            </a:r>
          </a:p>
          <a:p>
            <a:pPr marL="381000" marR="0" lvl="0" indent="-381000" algn="ctr" defTabSz="914400" rtl="0" eaLnBrk="1" fontAlgn="auto" latinLnBrk="0" hangingPunct="1">
              <a:lnSpc>
                <a:spcPct val="100000"/>
              </a:lnSpc>
              <a:spcBef>
                <a:spcPct val="2000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Course Architects:</a:t>
            </a:r>
          </a:p>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Dan Shoemaker, Ph.D.</a:t>
            </a:r>
          </a:p>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Anne Kohnke, Ph.D.</a:t>
            </a:r>
          </a:p>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Nancy R. Mead, Ph.D.</a:t>
            </a:r>
          </a:p>
          <a:p>
            <a:pPr marL="381000" marR="0" lvl="0" indent="-381000" algn="ctr" defTabSz="914400" rtl="0" eaLnBrk="1" fontAlgn="auto" latinLnBrk="0" hangingPunct="1">
              <a:lnSpc>
                <a:spcPct val="100000"/>
              </a:lnSpc>
              <a:spcBef>
                <a:spcPct val="2000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a:p>
            <a:pPr marL="381000" marR="0" lvl="0" indent="-381000" algn="ctr" defTabSz="914400" rtl="0" eaLnBrk="1" fontAlgn="auto" latinLnBrk="0" hangingPunct="1">
              <a:lnSpc>
                <a:spcPct val="100000"/>
              </a:lnSpc>
              <a:spcBef>
                <a:spcPct val="20000"/>
              </a:spcBef>
              <a:spcAft>
                <a:spcPts val="0"/>
              </a:spcAft>
              <a:buClrTx/>
              <a:buSzTx/>
              <a:buFontTx/>
              <a:buNone/>
              <a:tabLst/>
              <a:defRPr/>
            </a:pPr>
            <a:endParaRPr kumimoji="0" lang="en-US" sz="20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pic>
        <p:nvPicPr>
          <p:cNvPr id="3" name="Picture 2">
            <a:extLst>
              <a:ext uri="{FF2B5EF4-FFF2-40B4-BE49-F238E27FC236}">
                <a16:creationId xmlns:a16="http://schemas.microsoft.com/office/drawing/2014/main" id="{B0D60429-6344-4AF1-88D1-404E9829F0C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57400" y="6238684"/>
            <a:ext cx="2212765" cy="425144"/>
          </a:xfrm>
          <a:prstGeom prst="rect">
            <a:avLst/>
          </a:prstGeom>
        </p:spPr>
      </p:pic>
    </p:spTree>
  </p:cSld>
  <p:clrMapOvr>
    <a:masterClrMapping/>
  </p:clrMapOvr>
  <p:transition>
    <p:pull dir="d"/>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4000" y="1110096"/>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Interactions with stakeholders result in a list of needs and preferences for security including privacy and intellectual property protection. </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These interactions may also identify standards and guidelines that relate to the application from which requirements can be derived. </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When addressing asset protection needs, developers need to know goals, means, and processes for:</a:t>
            </a:r>
          </a:p>
          <a:p>
            <a:pPr marL="800100" lvl="1" indent="-342900">
              <a:buFont typeface="Arial" panose="020B0604020202020204" pitchFamily="34" charset="0"/>
              <a:buChar char="•"/>
            </a:pPr>
            <a:r>
              <a:rPr lang="en-US" sz="2000" dirty="0">
                <a:solidFill>
                  <a:srgbClr val="FFC000"/>
                </a:solidFill>
                <a:latin typeface="Arial" pitchFamily="34" charset="0"/>
                <a:cs typeface="Arial" pitchFamily="34" charset="0"/>
              </a:rPr>
              <a:t>Identifying information and capabilities that might be within scope – whether the solution eventually puts them in digital form or not</a:t>
            </a:r>
          </a:p>
          <a:p>
            <a:pPr marL="800100" lvl="1" indent="-342900">
              <a:buFont typeface="Arial" panose="020B0604020202020204" pitchFamily="34" charset="0"/>
              <a:buChar char="•"/>
            </a:pPr>
            <a:r>
              <a:rPr lang="en-US" sz="2000" dirty="0">
                <a:solidFill>
                  <a:srgbClr val="FFC000"/>
                </a:solidFill>
                <a:latin typeface="Arial" pitchFamily="34" charset="0"/>
                <a:cs typeface="Arial" pitchFamily="34" charset="0"/>
              </a:rPr>
              <a:t>Estimating potential for damage from private and public disclosure, contamination, reduced access/capability, lack of accountability, or loss of asset</a:t>
            </a:r>
          </a:p>
          <a:p>
            <a:pPr lvl="1"/>
            <a:endParaRPr lang="en-US" sz="2000" dirty="0">
              <a:latin typeface="Arial" pitchFamily="34" charset="0"/>
              <a:cs typeface="Arial" pitchFamily="34" charset="0"/>
            </a:endParaRPr>
          </a:p>
        </p:txBody>
      </p:sp>
      <p:sp>
        <p:nvSpPr>
          <p:cNvPr id="10" name="Title 1"/>
          <p:cNvSpPr>
            <a:spLocks noGrp="1"/>
          </p:cNvSpPr>
          <p:nvPr>
            <p:ph type="title"/>
          </p:nvPr>
        </p:nvSpPr>
        <p:spPr>
          <a:xfrm>
            <a:off x="1524002" y="381000"/>
            <a:ext cx="7619998" cy="609600"/>
          </a:xfrm>
        </p:spPr>
        <p:txBody>
          <a:bodyPr/>
          <a:lstStyle/>
          <a:p>
            <a:pPr>
              <a:tabLst>
                <a:tab pos="5092700" algn="r"/>
                <a:tab pos="6051550" algn="r"/>
              </a:tabLst>
            </a:pPr>
            <a:r>
              <a:rPr lang="en-US" dirty="0"/>
              <a:t>Identify Security Related Needs</a:t>
            </a:r>
          </a:p>
        </p:txBody>
      </p:sp>
    </p:spTree>
    <p:extLst>
      <p:ext uri="{BB962C8B-B14F-4D97-AF65-F5344CB8AC3E}">
        <p14:creationId xmlns:p14="http://schemas.microsoft.com/office/powerpoint/2010/main" val="1695943203"/>
      </p:ext>
    </p:extLst>
  </p:cSld>
  <p:clrMapOvr>
    <a:masterClrMapping/>
  </p:clrMapOvr>
  <p:transition>
    <p:pull dir="d"/>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4000" y="1110096"/>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Assets may need to be protected in many situations across the life of the asset and any copies that might be made of it. </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At various times, information assets may be located in a number of places, each of which could imply security requirements including ones for:</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File system security-relevant facilities</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Database security</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Hardware protection</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Communications security</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Redundancy, backup, archives, and recovery records, including those for business continuity</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Media used for mobility</a:t>
            </a:r>
            <a:endParaRPr lang="en-US" sz="2000" dirty="0">
              <a:latin typeface="Arial" pitchFamily="34" charset="0"/>
              <a:cs typeface="Arial" pitchFamily="34" charset="0"/>
            </a:endParaRPr>
          </a:p>
        </p:txBody>
      </p:sp>
      <p:sp>
        <p:nvSpPr>
          <p:cNvPr id="10" name="Title 1"/>
          <p:cNvSpPr>
            <a:spLocks noGrp="1"/>
          </p:cNvSpPr>
          <p:nvPr>
            <p:ph type="title"/>
          </p:nvPr>
        </p:nvSpPr>
        <p:spPr>
          <a:xfrm>
            <a:off x="1524002" y="381000"/>
            <a:ext cx="7619998" cy="609600"/>
          </a:xfrm>
        </p:spPr>
        <p:txBody>
          <a:bodyPr/>
          <a:lstStyle/>
          <a:p>
            <a:pPr>
              <a:tabLst>
                <a:tab pos="5092700" algn="r"/>
                <a:tab pos="6051550" algn="r"/>
              </a:tabLst>
            </a:pPr>
            <a:r>
              <a:rPr lang="en-US" dirty="0"/>
              <a:t>Identify Security Related Needs</a:t>
            </a:r>
          </a:p>
        </p:txBody>
      </p:sp>
    </p:spTree>
    <p:extLst>
      <p:ext uri="{BB962C8B-B14F-4D97-AF65-F5344CB8AC3E}">
        <p14:creationId xmlns:p14="http://schemas.microsoft.com/office/powerpoint/2010/main" val="572920874"/>
      </p:ext>
    </p:extLst>
  </p:cSld>
  <p:clrMapOvr>
    <a:masterClrMapping/>
  </p:clrMapOvr>
  <p:transition>
    <p:pull dir="d"/>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4000" y="1110096"/>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Location and movement during computation including</a:t>
            </a: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Primary memory</a:t>
            </a: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Transit</a:t>
            </a: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Registers</a:t>
            </a: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Caching</a:t>
            </a: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Virtual memory paging</a:t>
            </a: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Startup, including attempting to start (and operate) in a potentially hostile or damaged environment </a:t>
            </a: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Shutdown, including waiting for garbage collection and physical memory release</a:t>
            </a: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Logs</a:t>
            </a: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Mobile computers and devices</a:t>
            </a: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Disposed or reassigned equipment and media</a:t>
            </a: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Lost or stolen computers, media, and devices</a:t>
            </a:r>
          </a:p>
        </p:txBody>
      </p:sp>
      <p:sp>
        <p:nvSpPr>
          <p:cNvPr id="10" name="Title 1"/>
          <p:cNvSpPr>
            <a:spLocks noGrp="1"/>
          </p:cNvSpPr>
          <p:nvPr>
            <p:ph type="title"/>
          </p:nvPr>
        </p:nvSpPr>
        <p:spPr>
          <a:xfrm>
            <a:off x="1524002" y="381000"/>
            <a:ext cx="7619998" cy="609600"/>
          </a:xfrm>
        </p:spPr>
        <p:txBody>
          <a:bodyPr/>
          <a:lstStyle/>
          <a:p>
            <a:pPr>
              <a:tabLst>
                <a:tab pos="5092700" algn="r"/>
                <a:tab pos="6051550" algn="r"/>
              </a:tabLst>
            </a:pPr>
            <a:r>
              <a:rPr lang="en-US" dirty="0"/>
              <a:t>Identify Security Related Needs</a:t>
            </a:r>
          </a:p>
        </p:txBody>
      </p:sp>
    </p:spTree>
    <p:extLst>
      <p:ext uri="{BB962C8B-B14F-4D97-AF65-F5344CB8AC3E}">
        <p14:creationId xmlns:p14="http://schemas.microsoft.com/office/powerpoint/2010/main" val="4105933826"/>
      </p:ext>
    </p:extLst>
  </p:cSld>
  <p:clrMapOvr>
    <a:masterClrMapping/>
  </p:clrMapOvr>
  <p:transition>
    <p:pull dir="d"/>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4000" y="1110096"/>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The assets to be protected usually can be usefully thought of being of four kinds, implying needs for:</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Data protection</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Software protection</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Plus human and organization protection for</a:t>
            </a:r>
          </a:p>
          <a:p>
            <a:pPr marL="1257300" lvl="2" indent="-342900">
              <a:buFont typeface="Arial" panose="020B0604020202020204" pitchFamily="34" charset="0"/>
              <a:buChar char="•"/>
            </a:pPr>
            <a:r>
              <a:rPr lang="en-US" sz="2200" dirty="0">
                <a:solidFill>
                  <a:srgbClr val="FFC000"/>
                </a:solidFill>
                <a:latin typeface="Arial" pitchFamily="34" charset="0"/>
                <a:cs typeface="Arial" pitchFamily="34" charset="0"/>
              </a:rPr>
              <a:t>Users and operators</a:t>
            </a:r>
          </a:p>
          <a:p>
            <a:pPr marL="1257300" lvl="2"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1257300" lvl="2" indent="-342900">
              <a:buFont typeface="Arial" panose="020B0604020202020204" pitchFamily="34" charset="0"/>
              <a:buChar char="•"/>
            </a:pPr>
            <a:r>
              <a:rPr lang="en-US" sz="2200" dirty="0">
                <a:solidFill>
                  <a:srgbClr val="FFC000"/>
                </a:solidFill>
                <a:latin typeface="Arial" pitchFamily="34" charset="0"/>
                <a:cs typeface="Arial" pitchFamily="34" charset="0"/>
              </a:rPr>
              <a:t>Persons involved in the engineering, supplying, and sustaining of the software, and their organizations</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p:txBody>
      </p:sp>
      <p:sp>
        <p:nvSpPr>
          <p:cNvPr id="10" name="Title 1"/>
          <p:cNvSpPr>
            <a:spLocks noGrp="1"/>
          </p:cNvSpPr>
          <p:nvPr>
            <p:ph type="title"/>
          </p:nvPr>
        </p:nvSpPr>
        <p:spPr>
          <a:xfrm>
            <a:off x="1524002" y="381000"/>
            <a:ext cx="7619998" cy="609600"/>
          </a:xfrm>
        </p:spPr>
        <p:txBody>
          <a:bodyPr/>
          <a:lstStyle/>
          <a:p>
            <a:pPr>
              <a:tabLst>
                <a:tab pos="5092700" algn="r"/>
                <a:tab pos="6051550" algn="r"/>
              </a:tabLst>
            </a:pPr>
            <a:r>
              <a:rPr lang="en-US" dirty="0"/>
              <a:t>Identify Security Related Needs</a:t>
            </a:r>
          </a:p>
        </p:txBody>
      </p:sp>
    </p:spTree>
    <p:extLst>
      <p:ext uri="{BB962C8B-B14F-4D97-AF65-F5344CB8AC3E}">
        <p14:creationId xmlns:p14="http://schemas.microsoft.com/office/powerpoint/2010/main" val="3853891190"/>
      </p:ext>
    </p:extLst>
  </p:cSld>
  <p:clrMapOvr>
    <a:masterClrMapping/>
  </p:clrMapOvr>
  <p:transition>
    <p:pull dir="d"/>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4000" y="1110096"/>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Security and safety of physical and computing assets in environment may be involved</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Operating and user environment</a:t>
            </a:r>
          </a:p>
          <a:p>
            <a:pPr marL="800100" lvl="1"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Physical facilities, environment, and platforms in which software engineering and sustainment take place</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p:txBody>
      </p:sp>
      <p:sp>
        <p:nvSpPr>
          <p:cNvPr id="10" name="Title 1"/>
          <p:cNvSpPr>
            <a:spLocks noGrp="1"/>
          </p:cNvSpPr>
          <p:nvPr>
            <p:ph type="title"/>
          </p:nvPr>
        </p:nvSpPr>
        <p:spPr>
          <a:xfrm>
            <a:off x="1524002" y="381000"/>
            <a:ext cx="7619998" cy="609600"/>
          </a:xfrm>
        </p:spPr>
        <p:txBody>
          <a:bodyPr/>
          <a:lstStyle/>
          <a:p>
            <a:pPr>
              <a:tabLst>
                <a:tab pos="5092700" algn="r"/>
                <a:tab pos="6051550" algn="r"/>
              </a:tabLst>
            </a:pPr>
            <a:r>
              <a:rPr lang="en-US" dirty="0"/>
              <a:t>Identify Security Related Needs</a:t>
            </a:r>
          </a:p>
        </p:txBody>
      </p:sp>
    </p:spTree>
    <p:extLst>
      <p:ext uri="{BB962C8B-B14F-4D97-AF65-F5344CB8AC3E}">
        <p14:creationId xmlns:p14="http://schemas.microsoft.com/office/powerpoint/2010/main" val="2123147183"/>
      </p:ext>
    </p:extLst>
  </p:cSld>
  <p:clrMapOvr>
    <a:masterClrMapping/>
  </p:clrMapOvr>
  <p:transition>
    <p:pull dir="d"/>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4000" y="1110096"/>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Software protection needs are often driven by needs to</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Avoid loss of intellectual property or its revenues</a:t>
            </a:r>
          </a:p>
          <a:p>
            <a:pPr marL="800100" lvl="1"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Avoid giving an adversary knowledge; for example, insight into a military weapons system</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p:txBody>
      </p:sp>
      <p:sp>
        <p:nvSpPr>
          <p:cNvPr id="10" name="Title 1"/>
          <p:cNvSpPr>
            <a:spLocks noGrp="1"/>
          </p:cNvSpPr>
          <p:nvPr>
            <p:ph type="title"/>
          </p:nvPr>
        </p:nvSpPr>
        <p:spPr>
          <a:xfrm>
            <a:off x="1524002" y="381000"/>
            <a:ext cx="7619998" cy="609600"/>
          </a:xfrm>
        </p:spPr>
        <p:txBody>
          <a:bodyPr/>
          <a:lstStyle/>
          <a:p>
            <a:pPr>
              <a:tabLst>
                <a:tab pos="5092700" algn="r"/>
                <a:tab pos="6051550" algn="r"/>
              </a:tabLst>
            </a:pPr>
            <a:r>
              <a:rPr lang="en-US" dirty="0"/>
              <a:t>Identify Security Related Needs</a:t>
            </a:r>
          </a:p>
        </p:txBody>
      </p:sp>
    </p:spTree>
    <p:extLst>
      <p:ext uri="{BB962C8B-B14F-4D97-AF65-F5344CB8AC3E}">
        <p14:creationId xmlns:p14="http://schemas.microsoft.com/office/powerpoint/2010/main" val="2998282814"/>
      </p:ext>
    </p:extLst>
  </p:cSld>
  <p:clrMapOvr>
    <a:masterClrMapping/>
  </p:clrMapOvr>
  <p:transition>
    <p:pull dir="d"/>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4000" y="1110096"/>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Special asset-related security considerations include:</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Resolving mistakes, abuse, or failure to follow accepted procedures/use rules</a:t>
            </a:r>
          </a:p>
          <a:p>
            <a:pPr marL="800100" lvl="1"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Determining threat entities’ capabilities to detect deception and hiding of assets</a:t>
            </a:r>
          </a:p>
          <a:p>
            <a:pPr marL="800100" lvl="1"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Helping ensure cost-effective and timely certification of system security and operational system accreditation</a:t>
            </a:r>
          </a:p>
          <a:p>
            <a:pPr marL="800100" lvl="1"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Aiding administration, operation, and use in a secure fashion </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p:txBody>
      </p:sp>
      <p:sp>
        <p:nvSpPr>
          <p:cNvPr id="10" name="Title 1"/>
          <p:cNvSpPr>
            <a:spLocks noGrp="1"/>
          </p:cNvSpPr>
          <p:nvPr>
            <p:ph type="title"/>
          </p:nvPr>
        </p:nvSpPr>
        <p:spPr>
          <a:xfrm>
            <a:off x="1524002" y="381000"/>
            <a:ext cx="7619998" cy="609600"/>
          </a:xfrm>
        </p:spPr>
        <p:txBody>
          <a:bodyPr/>
          <a:lstStyle/>
          <a:p>
            <a:pPr>
              <a:tabLst>
                <a:tab pos="5092700" algn="r"/>
                <a:tab pos="6051550" algn="r"/>
              </a:tabLst>
            </a:pPr>
            <a:r>
              <a:rPr lang="en-US" dirty="0"/>
              <a:t>Identify Security Related Needs</a:t>
            </a:r>
          </a:p>
        </p:txBody>
      </p:sp>
    </p:spTree>
    <p:extLst>
      <p:ext uri="{BB962C8B-B14F-4D97-AF65-F5344CB8AC3E}">
        <p14:creationId xmlns:p14="http://schemas.microsoft.com/office/powerpoint/2010/main" val="3204182833"/>
      </p:ext>
    </p:extLst>
  </p:cSld>
  <p:clrMapOvr>
    <a:masterClrMapping/>
  </p:clrMapOvr>
  <p:transition>
    <p:pull dir="d"/>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38655" y="1405046"/>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r>
              <a:rPr lang="en-US" sz="2200" dirty="0">
                <a:solidFill>
                  <a:srgbClr val="FFC000"/>
                </a:solidFill>
                <a:latin typeface="Arial" pitchFamily="34" charset="0"/>
                <a:cs typeface="Arial" pitchFamily="34" charset="0"/>
              </a:rPr>
              <a:t>Misuse or Abuse Cases</a:t>
            </a: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Constructing and using misuse cases appropriately can aid in understanding the concrete nature of threats. </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r>
              <a:rPr lang="en-US" sz="2200" dirty="0">
                <a:solidFill>
                  <a:srgbClr val="FFC000"/>
                </a:solidFill>
                <a:latin typeface="Arial" pitchFamily="34" charset="0"/>
                <a:cs typeface="Arial" pitchFamily="34" charset="0"/>
              </a:rPr>
              <a:t>Attack Trees</a:t>
            </a: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Attack trees have the attacker’s goal at the top and branches that identify alternate or combined ways that allow achievement of the goal or sub-goal</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These can provide a graphical way to portray potential attack paths that can then be investigated</a:t>
            </a:r>
          </a:p>
        </p:txBody>
      </p:sp>
      <p:sp>
        <p:nvSpPr>
          <p:cNvPr id="10" name="Title 1"/>
          <p:cNvSpPr>
            <a:spLocks noGrp="1"/>
          </p:cNvSpPr>
          <p:nvPr>
            <p:ph type="title"/>
          </p:nvPr>
        </p:nvSpPr>
        <p:spPr>
          <a:xfrm>
            <a:off x="1524002" y="381000"/>
            <a:ext cx="7619998" cy="609600"/>
          </a:xfrm>
        </p:spPr>
        <p:txBody>
          <a:bodyPr/>
          <a:lstStyle/>
          <a:p>
            <a:pPr>
              <a:tabLst>
                <a:tab pos="5092700" algn="r"/>
                <a:tab pos="6051550" algn="r"/>
              </a:tabLst>
            </a:pPr>
            <a:r>
              <a:rPr lang="en-US" dirty="0"/>
              <a:t>Methods of Identifying Security Risks</a:t>
            </a:r>
          </a:p>
        </p:txBody>
      </p:sp>
    </p:spTree>
    <p:extLst>
      <p:ext uri="{BB962C8B-B14F-4D97-AF65-F5344CB8AC3E}">
        <p14:creationId xmlns:p14="http://schemas.microsoft.com/office/powerpoint/2010/main" val="1565078684"/>
      </p:ext>
    </p:extLst>
  </p:cSld>
  <p:clrMapOvr>
    <a:masterClrMapping/>
  </p:clrMapOvr>
  <p:transition>
    <p:pull dir="d"/>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4001" y="1219200"/>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r>
              <a:rPr lang="en-US" sz="2200" dirty="0">
                <a:solidFill>
                  <a:srgbClr val="FFC000"/>
                </a:solidFill>
                <a:latin typeface="Arial" pitchFamily="34" charset="0"/>
                <a:cs typeface="Arial" pitchFamily="34" charset="0"/>
              </a:rPr>
              <a:t>Threat Analysis</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The threat-analysis process must involve owners of the assets and other stakeholders who might be affected by the consequences of an incident. </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Inside attackers come from the user population, so one must consider users from both offensive and defensive perspectives.</a:t>
            </a:r>
          </a:p>
          <a:p>
            <a:endParaRPr lang="en-US" sz="2200" dirty="0">
              <a:solidFill>
                <a:srgbClr val="FFC000"/>
              </a:solidFill>
              <a:latin typeface="Arial" pitchFamily="34" charset="0"/>
              <a:cs typeface="Arial" pitchFamily="34" charset="0"/>
            </a:endParaRPr>
          </a:p>
          <a:p>
            <a:r>
              <a:rPr lang="en-US" sz="2200" dirty="0">
                <a:solidFill>
                  <a:srgbClr val="FFC000"/>
                </a:solidFill>
                <a:latin typeface="Arial" pitchFamily="34" charset="0"/>
                <a:cs typeface="Arial" pitchFamily="34" charset="0"/>
              </a:rPr>
              <a:t>Identification of Threat Entities</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Identifying, analyzing, and forecasting threat entities or categories requires establishing the Intentions and resources of threat entities</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This includes their evaluation of the value of possessing, disclosing, contaminating, and denying the assets. </a:t>
            </a:r>
          </a:p>
        </p:txBody>
      </p:sp>
      <p:sp>
        <p:nvSpPr>
          <p:cNvPr id="10" name="Title 1"/>
          <p:cNvSpPr>
            <a:spLocks noGrp="1"/>
          </p:cNvSpPr>
          <p:nvPr>
            <p:ph type="title"/>
          </p:nvPr>
        </p:nvSpPr>
        <p:spPr>
          <a:xfrm>
            <a:off x="1524002" y="381000"/>
            <a:ext cx="7619998" cy="609600"/>
          </a:xfrm>
        </p:spPr>
        <p:txBody>
          <a:bodyPr/>
          <a:lstStyle/>
          <a:p>
            <a:pPr>
              <a:tabLst>
                <a:tab pos="5092700" algn="r"/>
                <a:tab pos="6051550" algn="r"/>
              </a:tabLst>
            </a:pPr>
            <a:r>
              <a:rPr lang="en-US" dirty="0"/>
              <a:t>Methods of Identifying Security Risks</a:t>
            </a:r>
          </a:p>
        </p:txBody>
      </p:sp>
    </p:spTree>
    <p:extLst>
      <p:ext uri="{BB962C8B-B14F-4D97-AF65-F5344CB8AC3E}">
        <p14:creationId xmlns:p14="http://schemas.microsoft.com/office/powerpoint/2010/main" val="2625077502"/>
      </p:ext>
    </p:extLst>
  </p:cSld>
  <p:clrMapOvr>
    <a:masterClrMapping/>
  </p:clrMapOvr>
  <p:transition>
    <p:pull dir="d"/>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3999" y="1219200"/>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r>
              <a:rPr lang="en-US" sz="2200" dirty="0">
                <a:solidFill>
                  <a:srgbClr val="FFC000"/>
                </a:solidFill>
                <a:latin typeface="Arial" pitchFamily="34" charset="0"/>
                <a:cs typeface="Arial" pitchFamily="34" charset="0"/>
              </a:rPr>
              <a:t>Threat Entities’ Capabilities</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Both current and future capabilities of threatening entities are involved here </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The rate and directions in which threat entities will improve their capabilities is therefore also of interest</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r>
              <a:rPr lang="en-US" sz="2200" dirty="0">
                <a:solidFill>
                  <a:srgbClr val="FFC000"/>
                </a:solidFill>
                <a:latin typeface="Arial" pitchFamily="34" charset="0"/>
                <a:cs typeface="Arial" pitchFamily="34" charset="0"/>
              </a:rPr>
              <a:t>Skill Available to Threat Entities</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In order to estimate capability it is necessary to identify attacker skills, competence, and tools because defensive measures need to be a match for attack capabilities now and in future.</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Once an attacker finds a way in, they may automate the attack and make it available to others, thereby increasing attacker effective skill level.</a:t>
            </a:r>
          </a:p>
        </p:txBody>
      </p:sp>
      <p:sp>
        <p:nvSpPr>
          <p:cNvPr id="10" name="Title 1"/>
          <p:cNvSpPr>
            <a:spLocks noGrp="1"/>
          </p:cNvSpPr>
          <p:nvPr>
            <p:ph type="title"/>
          </p:nvPr>
        </p:nvSpPr>
        <p:spPr>
          <a:xfrm>
            <a:off x="1524002" y="381000"/>
            <a:ext cx="7619998" cy="609600"/>
          </a:xfrm>
        </p:spPr>
        <p:txBody>
          <a:bodyPr>
            <a:normAutofit/>
          </a:bodyPr>
          <a:lstStyle/>
          <a:p>
            <a:pPr>
              <a:tabLst>
                <a:tab pos="5092700" algn="r"/>
                <a:tab pos="6051550" algn="r"/>
              </a:tabLst>
            </a:pPr>
            <a:r>
              <a:rPr lang="en-US" dirty="0"/>
              <a:t>Threat Entities’ Intentions</a:t>
            </a:r>
          </a:p>
        </p:txBody>
      </p:sp>
    </p:spTree>
    <p:extLst>
      <p:ext uri="{BB962C8B-B14F-4D97-AF65-F5344CB8AC3E}">
        <p14:creationId xmlns:p14="http://schemas.microsoft.com/office/powerpoint/2010/main" val="107041138"/>
      </p:ext>
    </p:extLst>
  </p:cSld>
  <p:clrMapOvr>
    <a:masterClrMapping/>
  </p:clrMapOvr>
  <p:transition>
    <p:pull dir="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1" y="0"/>
            <a:ext cx="7619999" cy="685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marL="0" marR="0" lvl="0" indent="0" algn="ctr" defTabSz="1018824"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0" y="0"/>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09508"/>
            <a:ext cx="6364941" cy="369332"/>
          </a:xfrm>
          <a:prstGeom prst="rect">
            <a:avLst/>
          </a:prstGeom>
          <a:noFill/>
          <a:ln w="9525">
            <a:noFill/>
            <a:miter lim="800000"/>
            <a:headEnd/>
            <a:tailEnd/>
          </a:ln>
          <a:effec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itchFamily="34" charset="0"/>
                <a:ea typeface="+mn-ea"/>
                <a:cs typeface="Arial" pitchFamily="34" charset="0"/>
              </a:rPr>
              <a:t> </a:t>
            </a:r>
          </a:p>
        </p:txBody>
      </p:sp>
      <p:pic>
        <p:nvPicPr>
          <p:cNvPr id="7" name="Picture 6" descr="ccsis logo (Rectangular).jpg"/>
          <p:cNvPicPr>
            <a:picLocks noChangeAspect="1"/>
          </p:cNvPicPr>
          <p:nvPr/>
        </p:nvPicPr>
        <p:blipFill>
          <a:blip r:embed="rId4" cstate="print"/>
          <a:stretch>
            <a:fillRect/>
          </a:stretch>
        </p:blipFill>
        <p:spPr>
          <a:xfrm>
            <a:off x="6813177" y="6181508"/>
            <a:ext cx="2050284" cy="442013"/>
          </a:xfrm>
          <a:prstGeom prst="rect">
            <a:avLst/>
          </a:prstGeom>
        </p:spPr>
      </p:pic>
      <p:sp>
        <p:nvSpPr>
          <p:cNvPr id="12" name="Content Placeholder 2">
            <a:extLst>
              <a:ext uri="{FF2B5EF4-FFF2-40B4-BE49-F238E27FC236}">
                <a16:creationId xmlns:a16="http://schemas.microsoft.com/office/drawing/2014/main" id="{41ED6BC8-D2B8-4BB8-8EAC-C94DCC9AB912}"/>
              </a:ext>
            </a:extLst>
          </p:cNvPr>
          <p:cNvSpPr>
            <a:spLocks noGrp="1"/>
          </p:cNvSpPr>
          <p:nvPr>
            <p:ph idx="1"/>
          </p:nvPr>
        </p:nvSpPr>
        <p:spPr>
          <a:xfrm>
            <a:off x="1524001" y="654816"/>
            <a:ext cx="7561727" cy="5257800"/>
          </a:xfrm>
        </p:spPr>
        <p:txBody>
          <a:bodyPr>
            <a:normAutofit lnSpcReduction="10000"/>
          </a:bodyPr>
          <a:lstStyle/>
          <a:p>
            <a:pPr marL="0" lvl="0" indent="0"/>
            <a:r>
              <a:rPr lang="en-US" sz="1400" dirty="0">
                <a:solidFill>
                  <a:schemeClr val="bg1"/>
                </a:solidFill>
                <a:latin typeface="Times New Roman"/>
                <a:ea typeface="Times New Roman"/>
              </a:rPr>
              <a:t>Copyright 2019 University of Detroit Mercy</a:t>
            </a:r>
            <a:br>
              <a:rPr lang="en-US" sz="1400" dirty="0">
                <a:solidFill>
                  <a:schemeClr val="bg1"/>
                </a:solidFill>
                <a:latin typeface="Times New Roman"/>
                <a:ea typeface="Times New Roman"/>
              </a:rPr>
            </a:br>
            <a:br>
              <a:rPr lang="en-US" sz="1400" dirty="0">
                <a:solidFill>
                  <a:schemeClr val="bg1"/>
                </a:solidFill>
                <a:latin typeface="Times New Roman"/>
                <a:ea typeface="Times New Roman"/>
              </a:rPr>
            </a:br>
            <a:r>
              <a:rPr lang="en-US" sz="1400" dirty="0">
                <a:solidFill>
                  <a:schemeClr val="bg1"/>
                </a:solidFill>
                <a:latin typeface="Times New Roman"/>
                <a:ea typeface="Times New Roman"/>
              </a:rPr>
              <a:t>This material has been approved for public release and unlimited distribution except as restricted below.</a:t>
            </a:r>
            <a:br>
              <a:rPr lang="en-US" sz="1400" dirty="0">
                <a:solidFill>
                  <a:schemeClr val="bg1"/>
                </a:solidFill>
                <a:latin typeface="Times New Roman"/>
                <a:ea typeface="Times New Roman"/>
              </a:rPr>
            </a:br>
            <a:br>
              <a:rPr lang="en-US" sz="1400" dirty="0">
                <a:solidFill>
                  <a:schemeClr val="bg1"/>
                </a:solidFill>
                <a:latin typeface="Times New Roman"/>
                <a:ea typeface="Times New Roman"/>
              </a:rPr>
            </a:br>
            <a:r>
              <a:rPr lang="en-US" sz="1400" dirty="0">
                <a:solidFill>
                  <a:schemeClr val="bg1"/>
                </a:solidFill>
                <a:latin typeface="Times New Roman"/>
                <a:ea typeface="Times New Roman"/>
              </a:rPr>
              <a:t>NO WARRANTY. THIS UNIVERSITY OF DETROIT MERCY AND SOFTWARE ENGINEERING INSTITUTE MATERIAL IS FURNISHED ON AN “AS-IS” BASIS. UNIVERSITY OF DETROIT MERCY MAKES NO WARRANTIES OF ANY KIND, EITHER EXPRESSED OR IMPLIED, AS TO ANY MATTER INCLUDING, BUT NOT LIMITED TO, WARRANTY OF FITNESS FOR PURPOSE OR MERCHANTABILITY, EXCLUSIVITY, OR RESULTS OBTAINED FROM USE OF THE MATERIAL. CARNEGIE MELLON UNIVERSITY DOES NOT MAKE ANY WARRANTY OF ANY KIND WITH RESPECT TO FREEDOM FROM PATENT, TRADEMARK, OR COPYRIGHT INFRINGEMENT.</a:t>
            </a:r>
            <a:br>
              <a:rPr lang="en-US" sz="1400" dirty="0">
                <a:solidFill>
                  <a:schemeClr val="bg1"/>
                </a:solidFill>
                <a:latin typeface="Times New Roman"/>
                <a:ea typeface="Times New Roman"/>
              </a:rPr>
            </a:br>
            <a:br>
              <a:rPr lang="en-US" sz="1400" dirty="0">
                <a:solidFill>
                  <a:schemeClr val="bg1"/>
                </a:solidFill>
                <a:latin typeface="Times New Roman"/>
                <a:ea typeface="Times New Roman"/>
              </a:rPr>
            </a:br>
            <a:r>
              <a:rPr lang="en-US" sz="1400" dirty="0">
                <a:solidFill>
                  <a:schemeClr val="bg1"/>
                </a:solidFill>
                <a:latin typeface="Times New Roman"/>
                <a:ea typeface="Times New Roman"/>
              </a:rPr>
              <a:t>This material is distributed by the Software Engineering Institute (SEI) only to course attendees for their own individual study. Except for the U.S. government purposes described below, this material SHALL NOT be reproduced or used in any other manner without requesting formal permission from the Software Engineering Institute at permission@sei.cmu.edu.</a:t>
            </a:r>
            <a:br>
              <a:rPr lang="en-US" sz="1400" dirty="0">
                <a:solidFill>
                  <a:schemeClr val="bg1"/>
                </a:solidFill>
                <a:latin typeface="Times New Roman"/>
                <a:ea typeface="Times New Roman"/>
              </a:rPr>
            </a:br>
            <a:br>
              <a:rPr lang="en-US" sz="1400" dirty="0">
                <a:solidFill>
                  <a:schemeClr val="bg1"/>
                </a:solidFill>
                <a:latin typeface="Times New Roman"/>
                <a:ea typeface="Times New Roman"/>
              </a:rPr>
            </a:br>
            <a:r>
              <a:rPr lang="en-US" sz="1400" dirty="0">
                <a:solidFill>
                  <a:schemeClr val="bg1"/>
                </a:solidFill>
                <a:latin typeface="Times New Roman"/>
                <a:ea typeface="Times New Roman"/>
              </a:rPr>
              <a:t>Any reproduction of this material or portions thereof marked with this legend must also reproduce the disclaimers contained on this slide.</a:t>
            </a:r>
            <a:br>
              <a:rPr lang="en-US" sz="1400" dirty="0">
                <a:solidFill>
                  <a:schemeClr val="bg1"/>
                </a:solidFill>
                <a:latin typeface="Times New Roman"/>
                <a:ea typeface="Times New Roman"/>
              </a:rPr>
            </a:br>
            <a:br>
              <a:rPr lang="en-US" sz="1400" dirty="0">
                <a:solidFill>
                  <a:schemeClr val="bg1"/>
                </a:solidFill>
                <a:latin typeface="Times New Roman"/>
                <a:ea typeface="Times New Roman"/>
              </a:rPr>
            </a:br>
            <a:r>
              <a:rPr lang="en-US" sz="1400" dirty="0">
                <a:solidFill>
                  <a:schemeClr val="bg1"/>
                </a:solidFill>
                <a:latin typeface="Times New Roman"/>
                <a:ea typeface="Times New Roman"/>
              </a:rPr>
              <a:t>Although the rights granted by contract do not require course attendance to use this material for U.S. Government purposes, the SEI recommends attendance to ensure proper understanding.</a:t>
            </a:r>
            <a:br>
              <a:rPr lang="en-US" sz="1200" dirty="0">
                <a:solidFill>
                  <a:schemeClr val="bg1"/>
                </a:solidFill>
                <a:latin typeface="Times New Roman"/>
                <a:ea typeface="Times New Roman"/>
              </a:rPr>
            </a:br>
            <a:br>
              <a:rPr lang="en-US" sz="1200" dirty="0">
                <a:solidFill>
                  <a:schemeClr val="bg1"/>
                </a:solidFill>
                <a:latin typeface="Times New Roman"/>
                <a:ea typeface="Times New Roman"/>
              </a:rPr>
            </a:br>
            <a:br>
              <a:rPr lang="en-US" sz="1200" dirty="0">
                <a:solidFill>
                  <a:schemeClr val="bg1"/>
                </a:solidFill>
                <a:latin typeface="Times New Roman"/>
                <a:ea typeface="Times New Roman"/>
              </a:rPr>
            </a:br>
            <a:endParaRPr lang="en-US" sz="1200" dirty="0">
              <a:solidFill>
                <a:schemeClr val="bg1"/>
              </a:solidFill>
              <a:ea typeface="ＭＳ Ｐゴシック" pitchFamily="-107" charset="-128"/>
            </a:endParaRPr>
          </a:p>
        </p:txBody>
      </p:sp>
      <p:pic>
        <p:nvPicPr>
          <p:cNvPr id="13" name="Picture 12">
            <a:extLst>
              <a:ext uri="{FF2B5EF4-FFF2-40B4-BE49-F238E27FC236}">
                <a16:creationId xmlns:a16="http://schemas.microsoft.com/office/drawing/2014/main" id="{545C3E99-22FD-4667-B412-A5F88ADF9EE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76400" y="6203184"/>
            <a:ext cx="2212765" cy="425144"/>
          </a:xfrm>
          <a:prstGeom prst="rect">
            <a:avLst/>
          </a:prstGeom>
        </p:spPr>
      </p:pic>
    </p:spTree>
    <p:extLst>
      <p:ext uri="{BB962C8B-B14F-4D97-AF65-F5344CB8AC3E}">
        <p14:creationId xmlns:p14="http://schemas.microsoft.com/office/powerpoint/2010/main" val="2435678701"/>
      </p:ext>
    </p:extLst>
  </p:cSld>
  <p:clrMapOvr>
    <a:masterClrMapping/>
  </p:clrMapOvr>
  <p:transition>
    <p:pull dir="d"/>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3999" y="1219200"/>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r>
              <a:rPr lang="en-US" sz="2200" dirty="0">
                <a:solidFill>
                  <a:srgbClr val="FFC000"/>
                </a:solidFill>
                <a:latin typeface="Arial" pitchFamily="34" charset="0"/>
                <a:cs typeface="Arial" pitchFamily="34" charset="0"/>
              </a:rPr>
              <a:t>Resources</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It is important to be able to identify or postulate attacker resources, initial access, and persistence. </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This identification will help forecast the size and duration of attacks.</a:t>
            </a:r>
          </a:p>
          <a:p>
            <a:r>
              <a:rPr lang="en-US" sz="2200" dirty="0">
                <a:solidFill>
                  <a:srgbClr val="FFC000"/>
                </a:solidFill>
                <a:latin typeface="Arial" pitchFamily="34" charset="0"/>
                <a:cs typeface="Arial" pitchFamily="34" charset="0"/>
              </a:rPr>
              <a:t> </a:t>
            </a:r>
          </a:p>
          <a:p>
            <a:r>
              <a:rPr lang="en-US" sz="2200" dirty="0">
                <a:solidFill>
                  <a:srgbClr val="FFC000"/>
                </a:solidFill>
                <a:latin typeface="Arial" pitchFamily="34" charset="0"/>
                <a:cs typeface="Arial" pitchFamily="34" charset="0"/>
              </a:rPr>
              <a:t>Added capabilities from partial success</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Requirements for tolerance and defense-in-depth can be derived by considering the effects of the possible partial successes by adversaries and the added potential this provides them. </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The ability to specify partial successes – either increasing privileges or control of or causing the failure of portions of the system or its environment – should evolve with the design</a:t>
            </a:r>
          </a:p>
        </p:txBody>
      </p:sp>
      <p:sp>
        <p:nvSpPr>
          <p:cNvPr id="10" name="Title 1"/>
          <p:cNvSpPr>
            <a:spLocks noGrp="1"/>
          </p:cNvSpPr>
          <p:nvPr>
            <p:ph type="title"/>
          </p:nvPr>
        </p:nvSpPr>
        <p:spPr>
          <a:xfrm>
            <a:off x="1524002" y="381000"/>
            <a:ext cx="7619998" cy="609600"/>
          </a:xfrm>
        </p:spPr>
        <p:txBody>
          <a:bodyPr>
            <a:normAutofit/>
          </a:bodyPr>
          <a:lstStyle/>
          <a:p>
            <a:pPr>
              <a:tabLst>
                <a:tab pos="5092700" algn="r"/>
                <a:tab pos="6051550" algn="r"/>
              </a:tabLst>
            </a:pPr>
            <a:r>
              <a:rPr lang="en-US" dirty="0"/>
              <a:t>Threat Entities’ Intentions</a:t>
            </a:r>
          </a:p>
        </p:txBody>
      </p:sp>
    </p:spTree>
    <p:extLst>
      <p:ext uri="{BB962C8B-B14F-4D97-AF65-F5344CB8AC3E}">
        <p14:creationId xmlns:p14="http://schemas.microsoft.com/office/powerpoint/2010/main" val="19704135"/>
      </p:ext>
    </p:extLst>
  </p:cSld>
  <p:clrMapOvr>
    <a:masterClrMapping/>
  </p:clrMapOvr>
  <p:transition>
    <p:pull dir="d"/>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3999" y="1219200"/>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r>
              <a:rPr lang="en-US" sz="2200" dirty="0">
                <a:solidFill>
                  <a:srgbClr val="FFC000"/>
                </a:solidFill>
                <a:latin typeface="Arial" pitchFamily="34" charset="0"/>
                <a:cs typeface="Arial" pitchFamily="34" charset="0"/>
              </a:rPr>
              <a:t>In large part, security is about the issues raised by real or potential malicious intentions</a:t>
            </a:r>
          </a:p>
          <a:p>
            <a:r>
              <a:rPr lang="en-US" sz="2200" dirty="0">
                <a:solidFill>
                  <a:srgbClr val="FFC000"/>
                </a:solidFill>
                <a:latin typeface="Arial" pitchFamily="34" charset="0"/>
                <a:cs typeface="Arial" pitchFamily="34" charset="0"/>
              </a:rPr>
              <a:t> </a:t>
            </a:r>
          </a:p>
          <a:p>
            <a:r>
              <a:rPr lang="en-US" sz="2200" dirty="0">
                <a:solidFill>
                  <a:srgbClr val="FFC000"/>
                </a:solidFill>
                <a:latin typeface="Arial" pitchFamily="34" charset="0"/>
                <a:cs typeface="Arial" pitchFamily="34" charset="0"/>
              </a:rPr>
              <a:t>So the practical importance of intentions is not surprising</a:t>
            </a:r>
          </a:p>
          <a:p>
            <a:r>
              <a:rPr lang="en-US" sz="2200" dirty="0">
                <a:solidFill>
                  <a:srgbClr val="FFC000"/>
                </a:solidFill>
                <a:latin typeface="Arial" pitchFamily="34" charset="0"/>
                <a:cs typeface="Arial" pitchFamily="34" charset="0"/>
              </a:rPr>
              <a:t> </a:t>
            </a:r>
          </a:p>
          <a:p>
            <a:r>
              <a:rPr lang="en-US" sz="2200" dirty="0">
                <a:solidFill>
                  <a:srgbClr val="FFC000"/>
                </a:solidFill>
                <a:latin typeface="Arial" pitchFamily="34" charset="0"/>
                <a:cs typeface="Arial" pitchFamily="34" charset="0"/>
              </a:rPr>
              <a:t>In practice, they are critical, particularly for entities that are not currently exercising their capabilities to cause maximum harm </a:t>
            </a:r>
          </a:p>
        </p:txBody>
      </p:sp>
      <p:sp>
        <p:nvSpPr>
          <p:cNvPr id="10" name="Title 1"/>
          <p:cNvSpPr>
            <a:spLocks noGrp="1"/>
          </p:cNvSpPr>
          <p:nvPr>
            <p:ph type="title"/>
          </p:nvPr>
        </p:nvSpPr>
        <p:spPr>
          <a:xfrm>
            <a:off x="1524002" y="381000"/>
            <a:ext cx="7619998" cy="609600"/>
          </a:xfrm>
        </p:spPr>
        <p:txBody>
          <a:bodyPr>
            <a:normAutofit/>
          </a:bodyPr>
          <a:lstStyle/>
          <a:p>
            <a:pPr>
              <a:tabLst>
                <a:tab pos="5092700" algn="r"/>
                <a:tab pos="6051550" algn="r"/>
              </a:tabLst>
            </a:pPr>
            <a:r>
              <a:rPr lang="en-US" dirty="0"/>
              <a:t>Threat Entities’ Intentions</a:t>
            </a:r>
          </a:p>
        </p:txBody>
      </p:sp>
    </p:spTree>
    <p:extLst>
      <p:ext uri="{BB962C8B-B14F-4D97-AF65-F5344CB8AC3E}">
        <p14:creationId xmlns:p14="http://schemas.microsoft.com/office/powerpoint/2010/main" val="2512660718"/>
      </p:ext>
    </p:extLst>
  </p:cSld>
  <p:clrMapOvr>
    <a:masterClrMapping/>
  </p:clrMapOvr>
  <p:transition>
    <p:pull dir="d"/>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3999" y="1219200"/>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r>
              <a:rPr lang="en-US" sz="2200" dirty="0">
                <a:solidFill>
                  <a:srgbClr val="FFC000"/>
                </a:solidFill>
                <a:latin typeface="Arial" pitchFamily="34" charset="0"/>
                <a:cs typeface="Arial" pitchFamily="34" charset="0"/>
              </a:rPr>
              <a:t>Also in practice, one extends different degrees of trust to different entities based, in part, on judgments about their intentions as well as on risk estimates and resource allocation decisions</a:t>
            </a:r>
          </a:p>
          <a:p>
            <a:endParaRPr lang="en-US" sz="2200" dirty="0">
              <a:solidFill>
                <a:srgbClr val="FFC000"/>
              </a:solidFill>
              <a:latin typeface="Arial" pitchFamily="34" charset="0"/>
              <a:cs typeface="Arial" pitchFamily="34" charset="0"/>
            </a:endParaRPr>
          </a:p>
          <a:p>
            <a:r>
              <a:rPr lang="en-US" sz="2200" dirty="0">
                <a:solidFill>
                  <a:srgbClr val="FFC000"/>
                </a:solidFill>
                <a:latin typeface="Arial" pitchFamily="34" charset="0"/>
                <a:cs typeface="Arial" pitchFamily="34" charset="0"/>
              </a:rPr>
              <a:t>Motivations drive intentions. The attackers’ motivations result from such factors as the value they place on the asset – knowledge, use, or denial – and their willingness to take the risks involved, including discovery and punishment. </a:t>
            </a:r>
          </a:p>
          <a:p>
            <a:pPr lvl="1"/>
            <a:r>
              <a:rPr lang="en-US" sz="2200" dirty="0">
                <a:solidFill>
                  <a:srgbClr val="FFC000"/>
                </a:solidFill>
                <a:latin typeface="Arial" pitchFamily="34" charset="0"/>
                <a:cs typeface="Arial" pitchFamily="34" charset="0"/>
              </a:rPr>
              <a:t>Motivations may be individual, organizational, or even secondhand, as in mercenaries hired for industrial espionage </a:t>
            </a:r>
          </a:p>
        </p:txBody>
      </p:sp>
      <p:sp>
        <p:nvSpPr>
          <p:cNvPr id="10" name="Title 1"/>
          <p:cNvSpPr>
            <a:spLocks noGrp="1"/>
          </p:cNvSpPr>
          <p:nvPr>
            <p:ph type="title"/>
          </p:nvPr>
        </p:nvSpPr>
        <p:spPr>
          <a:xfrm>
            <a:off x="1524002" y="381000"/>
            <a:ext cx="7619998" cy="609600"/>
          </a:xfrm>
        </p:spPr>
        <p:txBody>
          <a:bodyPr>
            <a:normAutofit/>
          </a:bodyPr>
          <a:lstStyle/>
          <a:p>
            <a:pPr>
              <a:tabLst>
                <a:tab pos="5092700" algn="r"/>
                <a:tab pos="6051550" algn="r"/>
              </a:tabLst>
            </a:pPr>
            <a:r>
              <a:rPr lang="en-US" dirty="0"/>
              <a:t>Threat Entities’ Intentions</a:t>
            </a:r>
          </a:p>
        </p:txBody>
      </p:sp>
    </p:spTree>
    <p:extLst>
      <p:ext uri="{BB962C8B-B14F-4D97-AF65-F5344CB8AC3E}">
        <p14:creationId xmlns:p14="http://schemas.microsoft.com/office/powerpoint/2010/main" val="933086961"/>
      </p:ext>
    </p:extLst>
  </p:cSld>
  <p:clrMapOvr>
    <a:masterClrMapping/>
  </p:clrMapOvr>
  <p:transition>
    <p:pull dir="d"/>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600200" y="1319920"/>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Many systems must interface with outside software whose security characteristics are unknown</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The system then may have difficult requirements to be secure in an insecure environment. </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External systems or domains not under trusted control should be considered potentially hostile entities. </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Connections to such external systems or domains must analyze and attempt to counter hostile actions originating from these entities. </a:t>
            </a:r>
          </a:p>
        </p:txBody>
      </p:sp>
      <p:sp>
        <p:nvSpPr>
          <p:cNvPr id="10" name="Title 1"/>
          <p:cNvSpPr>
            <a:spLocks noGrp="1"/>
          </p:cNvSpPr>
          <p:nvPr>
            <p:ph type="title"/>
          </p:nvPr>
        </p:nvSpPr>
        <p:spPr>
          <a:xfrm>
            <a:off x="1524002" y="381000"/>
            <a:ext cx="7619998" cy="609600"/>
          </a:xfrm>
        </p:spPr>
        <p:txBody>
          <a:bodyPr>
            <a:normAutofit fontScale="90000"/>
          </a:bodyPr>
          <a:lstStyle/>
          <a:p>
            <a:pPr>
              <a:tabLst>
                <a:tab pos="5092700" algn="r"/>
                <a:tab pos="6051550" algn="r"/>
              </a:tabLst>
            </a:pPr>
            <a:r>
              <a:rPr lang="en-US" dirty="0"/>
              <a:t>Interface and Environment Requirements</a:t>
            </a:r>
          </a:p>
        </p:txBody>
      </p:sp>
    </p:spTree>
    <p:extLst>
      <p:ext uri="{BB962C8B-B14F-4D97-AF65-F5344CB8AC3E}">
        <p14:creationId xmlns:p14="http://schemas.microsoft.com/office/powerpoint/2010/main" val="4179932253"/>
      </p:ext>
    </p:extLst>
  </p:cSld>
  <p:clrMapOvr>
    <a:masterClrMapping/>
  </p:clrMapOvr>
  <p:transition>
    <p:pull dir="d"/>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600200" y="1319920"/>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These areas call for careful risk analysis as well as sound technical solutions.</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Requirements need to address the need for both an acceptable (or at worst tolerable) level of risk and the technical feasibility.</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Integrity issues always exist for incoming data, and integrity checks are normally a requirement.</a:t>
            </a:r>
          </a:p>
        </p:txBody>
      </p:sp>
      <p:sp>
        <p:nvSpPr>
          <p:cNvPr id="10" name="Title 1"/>
          <p:cNvSpPr>
            <a:spLocks noGrp="1"/>
          </p:cNvSpPr>
          <p:nvPr>
            <p:ph type="title"/>
          </p:nvPr>
        </p:nvSpPr>
        <p:spPr>
          <a:xfrm>
            <a:off x="1524002" y="381000"/>
            <a:ext cx="7619998" cy="609600"/>
          </a:xfrm>
        </p:spPr>
        <p:txBody>
          <a:bodyPr>
            <a:normAutofit fontScale="90000"/>
          </a:bodyPr>
          <a:lstStyle/>
          <a:p>
            <a:pPr>
              <a:tabLst>
                <a:tab pos="5092700" algn="r"/>
                <a:tab pos="6051550" algn="r"/>
              </a:tabLst>
            </a:pPr>
            <a:r>
              <a:rPr lang="en-US" dirty="0"/>
              <a:t>Interface and Environment Requirements</a:t>
            </a:r>
          </a:p>
        </p:txBody>
      </p:sp>
    </p:spTree>
    <p:extLst>
      <p:ext uri="{BB962C8B-B14F-4D97-AF65-F5344CB8AC3E}">
        <p14:creationId xmlns:p14="http://schemas.microsoft.com/office/powerpoint/2010/main" val="101592961"/>
      </p:ext>
    </p:extLst>
  </p:cSld>
  <p:clrMapOvr>
    <a:masterClrMapping/>
  </p:clrMapOvr>
  <p:transition>
    <p:pull dir="d"/>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600200" y="1319920"/>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These checks include ones for </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Acceptability of data type and size</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Likeliness or plausibility</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Internal consistency and with other data</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Proof of origin and legitimacy of origin</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Lack of corruption or interference during transit. </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Checks for non-repudiation may also be relevant.</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The chief security concerns about effects on environment are to:</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Not cause security problems for systems in environment</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Not release any information it should not</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Not issue any information in a risky form </a:t>
            </a:r>
          </a:p>
        </p:txBody>
      </p:sp>
      <p:sp>
        <p:nvSpPr>
          <p:cNvPr id="10" name="Title 1"/>
          <p:cNvSpPr>
            <a:spLocks noGrp="1"/>
          </p:cNvSpPr>
          <p:nvPr>
            <p:ph type="title"/>
          </p:nvPr>
        </p:nvSpPr>
        <p:spPr>
          <a:xfrm>
            <a:off x="1524002" y="381000"/>
            <a:ext cx="7619998" cy="609600"/>
          </a:xfrm>
        </p:spPr>
        <p:txBody>
          <a:bodyPr>
            <a:normAutofit fontScale="90000"/>
          </a:bodyPr>
          <a:lstStyle/>
          <a:p>
            <a:pPr>
              <a:tabLst>
                <a:tab pos="5092700" algn="r"/>
                <a:tab pos="6051550" algn="r"/>
              </a:tabLst>
            </a:pPr>
            <a:r>
              <a:rPr lang="en-US" dirty="0"/>
              <a:t>Interface and Environment Requirements</a:t>
            </a:r>
          </a:p>
        </p:txBody>
      </p:sp>
    </p:spTree>
    <p:extLst>
      <p:ext uri="{BB962C8B-B14F-4D97-AF65-F5344CB8AC3E}">
        <p14:creationId xmlns:p14="http://schemas.microsoft.com/office/powerpoint/2010/main" val="1239761469"/>
      </p:ext>
    </p:extLst>
  </p:cSld>
  <p:clrMapOvr>
    <a:masterClrMapping/>
  </p:clrMapOvr>
  <p:transition>
    <p:pull dir="d"/>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4001" y="1331643"/>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Acceptable usability is important not only to reduce user mistakes but also to ensure effective usage and acceptance of security features. </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Security is likely to be systematically bypassed by users if it places a perceived unacceptable barrier between them and doing their job</a:t>
            </a: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 </a:t>
            </a: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Process and task analyses and reengineering are the starting points for achieving these objectives. </a:t>
            </a:r>
          </a:p>
        </p:txBody>
      </p:sp>
      <p:sp>
        <p:nvSpPr>
          <p:cNvPr id="10" name="Title 1"/>
          <p:cNvSpPr>
            <a:spLocks noGrp="1"/>
          </p:cNvSpPr>
          <p:nvPr>
            <p:ph type="title"/>
          </p:nvPr>
        </p:nvSpPr>
        <p:spPr>
          <a:xfrm>
            <a:off x="1524002" y="381000"/>
            <a:ext cx="7619998" cy="609600"/>
          </a:xfrm>
        </p:spPr>
        <p:txBody>
          <a:bodyPr>
            <a:normAutofit/>
          </a:bodyPr>
          <a:lstStyle/>
          <a:p>
            <a:pPr>
              <a:tabLst>
                <a:tab pos="5092700" algn="r"/>
                <a:tab pos="6051550" algn="r"/>
              </a:tabLst>
            </a:pPr>
            <a:r>
              <a:rPr lang="en-US" dirty="0"/>
              <a:t>Identifying Usability Needs</a:t>
            </a:r>
          </a:p>
        </p:txBody>
      </p:sp>
    </p:spTree>
    <p:extLst>
      <p:ext uri="{BB962C8B-B14F-4D97-AF65-F5344CB8AC3E}">
        <p14:creationId xmlns:p14="http://schemas.microsoft.com/office/powerpoint/2010/main" val="3659933179"/>
      </p:ext>
    </p:extLst>
  </p:cSld>
  <p:clrMapOvr>
    <a:masterClrMapping/>
  </p:clrMapOvr>
  <p:transition>
    <p:pull dir="d"/>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4000" y="1024046"/>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Developers need to know techniques that can improve tolerance to security violations.</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Robustness, resilience, and automatic adaptation and recovery are possible parts of security influenced needs. </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Separation of duties and “least common mechanism” might be required, as might avoidance of a single point of total vulnerability, analogous to the avoidance of a single point of failure. </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Continued availability of service, business continuity, and disaster recovery generate special security-related requirements. </a:t>
            </a:r>
          </a:p>
        </p:txBody>
      </p:sp>
      <p:sp>
        <p:nvSpPr>
          <p:cNvPr id="10" name="Title 1"/>
          <p:cNvSpPr>
            <a:spLocks noGrp="1"/>
          </p:cNvSpPr>
          <p:nvPr>
            <p:ph type="title"/>
          </p:nvPr>
        </p:nvSpPr>
        <p:spPr>
          <a:xfrm>
            <a:off x="1524002" y="381000"/>
            <a:ext cx="7619998" cy="609600"/>
          </a:xfrm>
        </p:spPr>
        <p:txBody>
          <a:bodyPr>
            <a:noAutofit/>
          </a:bodyPr>
          <a:lstStyle/>
          <a:p>
            <a:pPr>
              <a:tabLst>
                <a:tab pos="5092700" algn="r"/>
                <a:tab pos="6051550" algn="r"/>
              </a:tabLst>
            </a:pPr>
            <a:r>
              <a:rPr lang="en-US" sz="2000" dirty="0"/>
              <a:t>Identifying Availability, Tolerance, and Survivability Needs</a:t>
            </a:r>
          </a:p>
        </p:txBody>
      </p:sp>
    </p:spTree>
    <p:extLst>
      <p:ext uri="{BB962C8B-B14F-4D97-AF65-F5344CB8AC3E}">
        <p14:creationId xmlns:p14="http://schemas.microsoft.com/office/powerpoint/2010/main" val="329401783"/>
      </p:ext>
    </p:extLst>
  </p:cSld>
  <p:clrMapOvr>
    <a:masterClrMapping/>
  </p:clrMapOvr>
  <p:transition>
    <p:pull dir="d"/>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4000" y="1024046"/>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Maintainability or sustainability ultimately affects availability</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Software with unrepaired vulnerabilities is insecure</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Software that has yet to be changed to meet new security requirements is also insecure.</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Therefore, repair and evolution related needs, - for example, ease of applying “patches,” - can become security needs where speed in meeting these needs is critical</a:t>
            </a:r>
          </a:p>
        </p:txBody>
      </p:sp>
      <p:sp>
        <p:nvSpPr>
          <p:cNvPr id="10" name="Title 1"/>
          <p:cNvSpPr>
            <a:spLocks noGrp="1"/>
          </p:cNvSpPr>
          <p:nvPr>
            <p:ph type="title"/>
          </p:nvPr>
        </p:nvSpPr>
        <p:spPr>
          <a:xfrm>
            <a:off x="1524002" y="381000"/>
            <a:ext cx="7619998" cy="609600"/>
          </a:xfrm>
        </p:spPr>
        <p:txBody>
          <a:bodyPr>
            <a:noAutofit/>
          </a:bodyPr>
          <a:lstStyle/>
          <a:p>
            <a:pPr>
              <a:tabLst>
                <a:tab pos="5092700" algn="r"/>
                <a:tab pos="6051550" algn="r"/>
              </a:tabLst>
            </a:pPr>
            <a:r>
              <a:rPr lang="en-US" sz="2400" dirty="0"/>
              <a:t>Identifying Survivability (Maintainability) Needs</a:t>
            </a:r>
          </a:p>
        </p:txBody>
      </p:sp>
    </p:spTree>
    <p:extLst>
      <p:ext uri="{BB962C8B-B14F-4D97-AF65-F5344CB8AC3E}">
        <p14:creationId xmlns:p14="http://schemas.microsoft.com/office/powerpoint/2010/main" val="2444572587"/>
      </p:ext>
    </p:extLst>
  </p:cSld>
  <p:clrMapOvr>
    <a:masterClrMapping/>
  </p:clrMapOvr>
  <p:transition>
    <p:pull dir="d"/>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4000" y="1024046"/>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Because they can ease the diagnosis, repair, and assurance activities, concerns here include:</a:t>
            </a:r>
          </a:p>
          <a:p>
            <a:pPr marL="800100" lvl="1" indent="-342900">
              <a:buFont typeface="Arial" panose="020B0604020202020204" pitchFamily="34" charset="0"/>
              <a:buChar char="•"/>
            </a:pPr>
            <a:r>
              <a:rPr lang="en-US" sz="2200" dirty="0" err="1">
                <a:solidFill>
                  <a:srgbClr val="FFC000"/>
                </a:solidFill>
                <a:latin typeface="Arial" pitchFamily="34" charset="0"/>
                <a:cs typeface="Arial" pitchFamily="34" charset="0"/>
              </a:rPr>
              <a:t>Validatability</a:t>
            </a:r>
            <a:endParaRPr lang="en-US" sz="2200" dirty="0">
              <a:solidFill>
                <a:srgbClr val="FFC000"/>
              </a:solidFill>
              <a:latin typeface="Arial" pitchFamily="34" charset="0"/>
              <a:cs typeface="Arial" pitchFamily="34" charset="0"/>
            </a:endParaRP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Verifiability</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Controllability</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Observability</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Particularly, one must address analyzability and testability in addition to the need to provide evidence for the assurance case</a:t>
            </a:r>
          </a:p>
        </p:txBody>
      </p:sp>
      <p:sp>
        <p:nvSpPr>
          <p:cNvPr id="10" name="Title 1"/>
          <p:cNvSpPr>
            <a:spLocks noGrp="1"/>
          </p:cNvSpPr>
          <p:nvPr>
            <p:ph type="title"/>
          </p:nvPr>
        </p:nvSpPr>
        <p:spPr>
          <a:xfrm>
            <a:off x="1524002" y="381000"/>
            <a:ext cx="7619998" cy="609600"/>
          </a:xfrm>
        </p:spPr>
        <p:txBody>
          <a:bodyPr>
            <a:noAutofit/>
          </a:bodyPr>
          <a:lstStyle/>
          <a:p>
            <a:pPr>
              <a:tabLst>
                <a:tab pos="5092700" algn="r"/>
                <a:tab pos="6051550" algn="r"/>
              </a:tabLst>
            </a:pPr>
            <a:r>
              <a:rPr lang="en-US" sz="2000" dirty="0"/>
              <a:t>Identifying </a:t>
            </a:r>
            <a:r>
              <a:rPr lang="en-US" sz="2000" dirty="0" err="1"/>
              <a:t>Validatability</a:t>
            </a:r>
            <a:r>
              <a:rPr lang="en-US" sz="2000" dirty="0"/>
              <a:t>, Verifiability, and </a:t>
            </a:r>
            <a:r>
              <a:rPr lang="en-US" sz="2000" dirty="0" err="1"/>
              <a:t>Evaluatability</a:t>
            </a:r>
            <a:r>
              <a:rPr lang="en-US" sz="2000" dirty="0"/>
              <a:t> Needs</a:t>
            </a:r>
          </a:p>
        </p:txBody>
      </p:sp>
    </p:spTree>
    <p:extLst>
      <p:ext uri="{BB962C8B-B14F-4D97-AF65-F5344CB8AC3E}">
        <p14:creationId xmlns:p14="http://schemas.microsoft.com/office/powerpoint/2010/main" val="438059260"/>
      </p:ext>
    </p:extLst>
  </p:cSld>
  <p:clrMapOvr>
    <a:masterClrMapping/>
  </p:clrMapOvr>
  <p:transition>
    <p:pull dir="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1" y="0"/>
            <a:ext cx="7619999" cy="685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marL="0" marR="0" lvl="0" indent="0" algn="ctr" defTabSz="1018824"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0" y="0"/>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09508"/>
            <a:ext cx="6364941" cy="369332"/>
          </a:xfrm>
          <a:prstGeom prst="rect">
            <a:avLst/>
          </a:prstGeom>
          <a:noFill/>
          <a:ln w="9525">
            <a:noFill/>
            <a:miter lim="800000"/>
            <a:headEnd/>
            <a:tailEnd/>
          </a:ln>
          <a:effec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itchFamily="34" charset="0"/>
                <a:ea typeface="+mn-ea"/>
                <a:cs typeface="Arial" pitchFamily="34" charset="0"/>
              </a:rPr>
              <a:t> </a:t>
            </a:r>
          </a:p>
        </p:txBody>
      </p:sp>
      <p:pic>
        <p:nvPicPr>
          <p:cNvPr id="7" name="Picture 6" descr="ccsis logo (Rectangular).jpg"/>
          <p:cNvPicPr>
            <a:picLocks noChangeAspect="1"/>
          </p:cNvPicPr>
          <p:nvPr/>
        </p:nvPicPr>
        <p:blipFill>
          <a:blip r:embed="rId4" cstate="print"/>
          <a:stretch>
            <a:fillRect/>
          </a:stretch>
        </p:blipFill>
        <p:spPr>
          <a:xfrm>
            <a:off x="6813177" y="6181508"/>
            <a:ext cx="2050284" cy="442013"/>
          </a:xfrm>
          <a:prstGeom prst="rect">
            <a:avLst/>
          </a:prstGeom>
        </p:spPr>
      </p:pic>
      <p:sp>
        <p:nvSpPr>
          <p:cNvPr id="10" name="TextBox 9">
            <a:extLst>
              <a:ext uri="{FF2B5EF4-FFF2-40B4-BE49-F238E27FC236}">
                <a16:creationId xmlns:a16="http://schemas.microsoft.com/office/drawing/2014/main" id="{08741645-20D9-4DFD-801B-E7DC03D7E303}"/>
              </a:ext>
            </a:extLst>
          </p:cNvPr>
          <p:cNvSpPr txBox="1"/>
          <p:nvPr/>
        </p:nvSpPr>
        <p:spPr>
          <a:xfrm>
            <a:off x="1524001" y="986694"/>
            <a:ext cx="7619999" cy="595319"/>
          </a:xfrm>
          <a:prstGeom prst="rect">
            <a:avLst/>
          </a:prstGeom>
          <a:noFill/>
        </p:spPr>
        <p:txBody>
          <a:bodyPr wrap="square" lIns="101882" tIns="50941" rIns="101882" bIns="50941">
            <a:spAutoFit/>
          </a:bodyPr>
          <a:lstStyle/>
          <a:p>
            <a:pPr marL="0" marR="0" lvl="0" indent="0" algn="ctr" defTabSz="914400" rtl="0" eaLnBrk="1" fontAlgn="auto" latinLnBrk="0" hangingPunct="1">
              <a:lnSpc>
                <a:spcPct val="100000"/>
              </a:lnSpc>
              <a:spcBef>
                <a:spcPts val="0"/>
              </a:spcBef>
              <a:spcAft>
                <a:spcPts val="0"/>
              </a:spcAft>
              <a:buClrTx/>
              <a:buSzTx/>
              <a:buFontTx/>
              <a:buNone/>
              <a:tabLst>
                <a:tab pos="5092700" algn="r"/>
                <a:tab pos="6051550" algn="r"/>
              </a:tabLst>
              <a:defRPr/>
            </a:pPr>
            <a:r>
              <a:rPr kumimoji="0" lang="en-US" sz="3200" b="1" i="0" u="none" strike="noStrike" kern="1200" cap="none" spc="0" normalizeH="0" baseline="0" noProof="0" dirty="0">
                <a:ln>
                  <a:noFill/>
                </a:ln>
                <a:solidFill>
                  <a:srgbClr val="4F81BD"/>
                </a:solidFill>
                <a:effectLst/>
                <a:uLnTx/>
                <a:uFillTx/>
                <a:latin typeface="Arial" pitchFamily="34" charset="0"/>
                <a:ea typeface="+mn-ea"/>
                <a:cs typeface="Arial" pitchFamily="34" charset="0"/>
              </a:rPr>
              <a:t>Secure Acquisition </a:t>
            </a:r>
          </a:p>
        </p:txBody>
      </p:sp>
      <p:sp>
        <p:nvSpPr>
          <p:cNvPr id="11" name="Rectangle 3">
            <a:extLst>
              <a:ext uri="{FF2B5EF4-FFF2-40B4-BE49-F238E27FC236}">
                <a16:creationId xmlns:a16="http://schemas.microsoft.com/office/drawing/2014/main" id="{0F53CE62-3171-4E12-8F3B-44D192BE173F}"/>
              </a:ext>
            </a:extLst>
          </p:cNvPr>
          <p:cNvSpPr txBox="1">
            <a:spLocks/>
          </p:cNvSpPr>
          <p:nvPr/>
        </p:nvSpPr>
        <p:spPr bwMode="auto">
          <a:xfrm>
            <a:off x="1524001" y="1553935"/>
            <a:ext cx="7619999" cy="1663396"/>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rmAutofit fontScale="85000" lnSpcReduction="20000"/>
          </a:bodyPr>
          <a:lstStyle/>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33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Ensuring the Acquisition of Secure Software</a:t>
            </a:r>
          </a:p>
          <a:p>
            <a:pPr marL="381000" marR="0" lvl="0" indent="-381000" algn="ctr" defTabSz="914400" rtl="0" eaLnBrk="1" fontAlgn="auto" latinLnBrk="0" hangingPunct="1">
              <a:lnSpc>
                <a:spcPct val="100000"/>
              </a:lnSpc>
              <a:spcBef>
                <a:spcPct val="20000"/>
              </a:spcBef>
              <a:spcAft>
                <a:spcPts val="0"/>
              </a:spcAft>
              <a:buClrTx/>
              <a:buSzTx/>
              <a:buFontTx/>
              <a:buNone/>
              <a:tabLst/>
              <a:defRPr/>
            </a:pPr>
            <a:endParaRPr kumimoji="0" lang="en-US" sz="33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3300" b="1" i="0" u="none" strike="noStrike" kern="1200" cap="none" spc="0" normalizeH="0" baseline="0" noProof="0" dirty="0">
                <a:ln>
                  <a:noFill/>
                </a:ln>
                <a:solidFill>
                  <a:srgbClr val="4F81BD"/>
                </a:solidFill>
                <a:effectLst/>
                <a:uLnTx/>
                <a:uFillTx/>
                <a:latin typeface="Arial" pitchFamily="34" charset="0"/>
                <a:ea typeface="+mn-ea"/>
                <a:cs typeface="Arial" pitchFamily="34" charset="0"/>
              </a:rPr>
              <a:t>Unit 4-Secure Specification: Principles and Practices</a:t>
            </a:r>
            <a:endParaRPr kumimoji="0" lang="en-US" sz="20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
        <p:nvSpPr>
          <p:cNvPr id="8" name="Rectangle 3">
            <a:extLst>
              <a:ext uri="{FF2B5EF4-FFF2-40B4-BE49-F238E27FC236}">
                <a16:creationId xmlns:a16="http://schemas.microsoft.com/office/drawing/2014/main" id="{37B6B669-17FF-43DA-9FED-98989281EC75}"/>
              </a:ext>
            </a:extLst>
          </p:cNvPr>
          <p:cNvSpPr txBox="1">
            <a:spLocks/>
          </p:cNvSpPr>
          <p:nvPr/>
        </p:nvSpPr>
        <p:spPr bwMode="auto">
          <a:xfrm>
            <a:off x="1524001" y="3505200"/>
            <a:ext cx="7619999" cy="1663396"/>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Dan Shoemaker, Ph.D.</a:t>
            </a:r>
          </a:p>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University of Detroit Mercy</a:t>
            </a:r>
          </a:p>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Anne Kohnke, Ph.D.</a:t>
            </a:r>
          </a:p>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University of Detroit Mercy</a:t>
            </a:r>
          </a:p>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Nancy R. Mead, Ph.D.</a:t>
            </a:r>
          </a:p>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Software Engineering Institute</a:t>
            </a:r>
          </a:p>
          <a:p>
            <a:pPr marL="381000" marR="0" lvl="0" indent="-381000" algn="ctr" defTabSz="914400" rtl="0" eaLnBrk="1" fontAlgn="auto" latinLnBrk="0" hangingPunct="1">
              <a:lnSpc>
                <a:spcPct val="100000"/>
              </a:lnSpc>
              <a:spcBef>
                <a:spcPct val="20000"/>
              </a:spcBef>
              <a:spcAft>
                <a:spcPts val="0"/>
              </a:spcAft>
              <a:buClrTx/>
              <a:buSzTx/>
              <a:buFontTx/>
              <a:buNone/>
              <a:tabLst/>
              <a:defRPr/>
            </a:pPr>
            <a:endParaRPr kumimoji="0" lang="en-US" sz="20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December 2019</a:t>
            </a:r>
            <a:endParaRPr kumimoji="0" lang="en-US" sz="32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pic>
        <p:nvPicPr>
          <p:cNvPr id="9" name="Picture 8">
            <a:extLst>
              <a:ext uri="{FF2B5EF4-FFF2-40B4-BE49-F238E27FC236}">
                <a16:creationId xmlns:a16="http://schemas.microsoft.com/office/drawing/2014/main" id="{45210567-DAB1-4600-97EC-39280B8F98E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15978" y="6271579"/>
            <a:ext cx="1831765" cy="351942"/>
          </a:xfrm>
          <a:prstGeom prst="rect">
            <a:avLst/>
          </a:prstGeom>
        </p:spPr>
      </p:pic>
    </p:spTree>
    <p:extLst>
      <p:ext uri="{BB962C8B-B14F-4D97-AF65-F5344CB8AC3E}">
        <p14:creationId xmlns:p14="http://schemas.microsoft.com/office/powerpoint/2010/main" val="1638905301"/>
      </p:ext>
    </p:extLst>
  </p:cSld>
  <p:clrMapOvr>
    <a:masterClrMapping/>
  </p:clrMapOvr>
  <p:transition>
    <p:pull dir="d"/>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4000" y="1024046"/>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Needs may also be generated by other security-related aspects, including needs to:</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Ease the development and evolution of the assurance case</a:t>
            </a:r>
          </a:p>
          <a:p>
            <a:pPr marL="800100" lvl="1"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Help ensure cost-effective and timely certification of software system security</a:t>
            </a:r>
          </a:p>
          <a:p>
            <a:pPr marL="800100" lvl="1"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Help ensure cost-effective and timely accreditation of operational systems containing the software</a:t>
            </a:r>
          </a:p>
        </p:txBody>
      </p:sp>
      <p:sp>
        <p:nvSpPr>
          <p:cNvPr id="11" name="Title 1">
            <a:extLst>
              <a:ext uri="{FF2B5EF4-FFF2-40B4-BE49-F238E27FC236}">
                <a16:creationId xmlns:a16="http://schemas.microsoft.com/office/drawing/2014/main" id="{764D3779-0F7B-42A9-9439-2BD070CFD4BC}"/>
              </a:ext>
            </a:extLst>
          </p:cNvPr>
          <p:cNvSpPr>
            <a:spLocks noGrp="1"/>
          </p:cNvSpPr>
          <p:nvPr>
            <p:ph type="title"/>
          </p:nvPr>
        </p:nvSpPr>
        <p:spPr>
          <a:xfrm>
            <a:off x="1524002" y="381000"/>
            <a:ext cx="7619998" cy="609600"/>
          </a:xfrm>
        </p:spPr>
        <p:txBody>
          <a:bodyPr>
            <a:noAutofit/>
          </a:bodyPr>
          <a:lstStyle/>
          <a:p>
            <a:pPr>
              <a:tabLst>
                <a:tab pos="5092700" algn="r"/>
                <a:tab pos="6051550" algn="r"/>
              </a:tabLst>
            </a:pPr>
            <a:r>
              <a:rPr lang="en-US" sz="2000" dirty="0"/>
              <a:t>Identifying </a:t>
            </a:r>
            <a:r>
              <a:rPr lang="en-US" sz="2000" dirty="0" err="1"/>
              <a:t>Validatability</a:t>
            </a:r>
            <a:r>
              <a:rPr lang="en-US" sz="2000" dirty="0"/>
              <a:t>, Verifiability, and </a:t>
            </a:r>
            <a:r>
              <a:rPr lang="en-US" sz="2000" dirty="0" err="1"/>
              <a:t>Evaluatability</a:t>
            </a:r>
            <a:r>
              <a:rPr lang="en-US" sz="2000" dirty="0"/>
              <a:t> Needs</a:t>
            </a:r>
          </a:p>
        </p:txBody>
      </p:sp>
    </p:spTree>
    <p:extLst>
      <p:ext uri="{BB962C8B-B14F-4D97-AF65-F5344CB8AC3E}">
        <p14:creationId xmlns:p14="http://schemas.microsoft.com/office/powerpoint/2010/main" val="706826031"/>
      </p:ext>
    </p:extLst>
  </p:cSld>
  <p:clrMapOvr>
    <a:masterClrMapping/>
  </p:clrMapOvr>
  <p:transition>
    <p:pull dir="d"/>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4000" y="1024046"/>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Substantive and process-related ISO standards exist as part of an internationally standardized approach to systems accreditation. </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The US federal government has different system accreditation processes for national security materials and civilian ones.</a:t>
            </a:r>
          </a:p>
        </p:txBody>
      </p:sp>
      <p:sp>
        <p:nvSpPr>
          <p:cNvPr id="10" name="Title 1"/>
          <p:cNvSpPr>
            <a:spLocks noGrp="1"/>
          </p:cNvSpPr>
          <p:nvPr>
            <p:ph type="title"/>
          </p:nvPr>
        </p:nvSpPr>
        <p:spPr>
          <a:xfrm>
            <a:off x="1524002" y="381000"/>
            <a:ext cx="7619998" cy="609600"/>
          </a:xfrm>
        </p:spPr>
        <p:txBody>
          <a:bodyPr>
            <a:noAutofit/>
          </a:bodyPr>
          <a:lstStyle/>
          <a:p>
            <a:pPr>
              <a:tabLst>
                <a:tab pos="5092700" algn="r"/>
                <a:tab pos="6051550" algn="r"/>
              </a:tabLst>
            </a:pPr>
            <a:r>
              <a:rPr lang="en-US" sz="2000" dirty="0"/>
              <a:t>Identifying System Accreditation and Auditing Needs</a:t>
            </a:r>
          </a:p>
        </p:txBody>
      </p:sp>
    </p:spTree>
    <p:extLst>
      <p:ext uri="{BB962C8B-B14F-4D97-AF65-F5344CB8AC3E}">
        <p14:creationId xmlns:p14="http://schemas.microsoft.com/office/powerpoint/2010/main" val="2165827437"/>
      </p:ext>
    </p:extLst>
  </p:cSld>
  <p:clrMapOvr>
    <a:masterClrMapping/>
  </p:clrMapOvr>
  <p:transition>
    <p:pull dir="d"/>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600200" y="1219200"/>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Risk Analysis is based on possibilities and the effect of attacks. </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The effects are not just first order such as disclosure or corruption of data but also include things like the effect on organizational mission, stock price, recovery and repair costs, etc.</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 A risk index (number of occurrences x effect), stakeholder utility judgments, or sensitivity level classifications of assets can be used to identify security critical concerns </a:t>
            </a:r>
          </a:p>
          <a:p>
            <a:r>
              <a:rPr lang="en-US" sz="2400" dirty="0">
                <a:solidFill>
                  <a:srgbClr val="FFC000"/>
                </a:solidFill>
                <a:latin typeface="Arial" pitchFamily="34" charset="0"/>
                <a:cs typeface="Arial" pitchFamily="34" charset="0"/>
              </a:rPr>
              <a:t> </a:t>
            </a:r>
          </a:p>
          <a:p>
            <a:pPr marL="342900" indent="-342900">
              <a:buFont typeface="Arial" panose="020B0604020202020204" pitchFamily="34" charset="0"/>
              <a:buChar char="•"/>
            </a:pPr>
            <a:endParaRPr lang="en-US" sz="2400" dirty="0">
              <a:solidFill>
                <a:srgbClr val="FFC000"/>
              </a:solidFill>
              <a:latin typeface="Arial" pitchFamily="34" charset="0"/>
              <a:cs typeface="Arial" pitchFamily="34" charset="0"/>
            </a:endParaRPr>
          </a:p>
        </p:txBody>
      </p:sp>
      <p:sp>
        <p:nvSpPr>
          <p:cNvPr id="10" name="Title 1"/>
          <p:cNvSpPr>
            <a:spLocks noGrp="1"/>
          </p:cNvSpPr>
          <p:nvPr>
            <p:ph type="title"/>
          </p:nvPr>
        </p:nvSpPr>
        <p:spPr>
          <a:xfrm>
            <a:off x="1524002" y="381000"/>
            <a:ext cx="7619998" cy="609600"/>
          </a:xfrm>
        </p:spPr>
        <p:txBody>
          <a:bodyPr>
            <a:normAutofit/>
          </a:bodyPr>
          <a:lstStyle/>
          <a:p>
            <a:pPr>
              <a:tabLst>
                <a:tab pos="5092700" algn="r"/>
                <a:tab pos="6051550" algn="r"/>
              </a:tabLst>
            </a:pPr>
            <a:r>
              <a:rPr lang="en-US" dirty="0"/>
              <a:t>Risk Analysis</a:t>
            </a:r>
          </a:p>
        </p:txBody>
      </p:sp>
    </p:spTree>
    <p:extLst>
      <p:ext uri="{BB962C8B-B14F-4D97-AF65-F5344CB8AC3E}">
        <p14:creationId xmlns:p14="http://schemas.microsoft.com/office/powerpoint/2010/main" val="1637313948"/>
      </p:ext>
    </p:extLst>
  </p:cSld>
  <p:clrMapOvr>
    <a:masterClrMapping/>
  </p:clrMapOvr>
  <p:transition>
    <p:pull dir="d"/>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600200" y="1219200"/>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Certain security requirements may make the proposed software product either low feasibility or infeasible by factors such as:</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Technical</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Economic</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Organizational</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Regulatory</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Marketing</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Societal</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Feasibility analyses address these issues which can be partially severe given the difficulties in producing secure software.</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r>
              <a:rPr lang="en-US" sz="2400" dirty="0">
                <a:solidFill>
                  <a:srgbClr val="FFC000"/>
                </a:solidFill>
                <a:latin typeface="Arial" pitchFamily="34" charset="0"/>
                <a:cs typeface="Arial" pitchFamily="34" charset="0"/>
              </a:rPr>
              <a:t> </a:t>
            </a:r>
          </a:p>
          <a:p>
            <a:pPr marL="342900" indent="-342900">
              <a:buFont typeface="Arial" panose="020B0604020202020204" pitchFamily="34" charset="0"/>
              <a:buChar char="•"/>
            </a:pPr>
            <a:endParaRPr lang="en-US" sz="2400" dirty="0">
              <a:solidFill>
                <a:srgbClr val="FFC000"/>
              </a:solidFill>
              <a:latin typeface="Arial" pitchFamily="34" charset="0"/>
              <a:cs typeface="Arial" pitchFamily="34" charset="0"/>
            </a:endParaRPr>
          </a:p>
        </p:txBody>
      </p:sp>
      <p:sp>
        <p:nvSpPr>
          <p:cNvPr id="10" name="Title 1"/>
          <p:cNvSpPr>
            <a:spLocks noGrp="1"/>
          </p:cNvSpPr>
          <p:nvPr>
            <p:ph type="title"/>
          </p:nvPr>
        </p:nvSpPr>
        <p:spPr>
          <a:xfrm>
            <a:off x="1524002" y="381000"/>
            <a:ext cx="7619998" cy="609600"/>
          </a:xfrm>
        </p:spPr>
        <p:txBody>
          <a:bodyPr>
            <a:normAutofit/>
          </a:bodyPr>
          <a:lstStyle/>
          <a:p>
            <a:pPr>
              <a:tabLst>
                <a:tab pos="5092700" algn="r"/>
                <a:tab pos="6051550" algn="r"/>
              </a:tabLst>
            </a:pPr>
            <a:r>
              <a:rPr lang="en-US" dirty="0"/>
              <a:t>Feasibility Analysis</a:t>
            </a:r>
          </a:p>
        </p:txBody>
      </p:sp>
    </p:spTree>
    <p:extLst>
      <p:ext uri="{BB962C8B-B14F-4D97-AF65-F5344CB8AC3E}">
        <p14:creationId xmlns:p14="http://schemas.microsoft.com/office/powerpoint/2010/main" val="2389937565"/>
      </p:ext>
    </p:extLst>
  </p:cSld>
  <p:clrMapOvr>
    <a:masterClrMapping/>
  </p:clrMapOvr>
  <p:transition>
    <p:pull dir="d"/>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600200" y="1219200"/>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Producers and stakeholders may prioritize and perform tradeoff studies involving security and privacy requirements.</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Additional security may impact usability, performance, or other characteristics to make the system less desirable.</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 A tradeoff might exist between more security – for example, multiple authentications rather than single – and acceptability, calling for analysis to resolve the problem. </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Thus, many tradeoffs have to be resolved during establishment of requirements.</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r>
              <a:rPr lang="en-US" sz="2400" dirty="0">
                <a:solidFill>
                  <a:srgbClr val="FFC000"/>
                </a:solidFill>
                <a:latin typeface="Arial" pitchFamily="34" charset="0"/>
                <a:cs typeface="Arial" pitchFamily="34" charset="0"/>
              </a:rPr>
              <a:t> </a:t>
            </a:r>
          </a:p>
          <a:p>
            <a:pPr marL="342900" indent="-342900">
              <a:buFont typeface="Arial" panose="020B0604020202020204" pitchFamily="34" charset="0"/>
              <a:buChar char="•"/>
            </a:pPr>
            <a:endParaRPr lang="en-US" sz="2400" dirty="0">
              <a:solidFill>
                <a:srgbClr val="FFC000"/>
              </a:solidFill>
              <a:latin typeface="Arial" pitchFamily="34" charset="0"/>
              <a:cs typeface="Arial" pitchFamily="34" charset="0"/>
            </a:endParaRPr>
          </a:p>
        </p:txBody>
      </p:sp>
      <p:sp>
        <p:nvSpPr>
          <p:cNvPr id="10" name="Title 1"/>
          <p:cNvSpPr>
            <a:spLocks noGrp="1"/>
          </p:cNvSpPr>
          <p:nvPr>
            <p:ph type="title"/>
          </p:nvPr>
        </p:nvSpPr>
        <p:spPr>
          <a:xfrm>
            <a:off x="1524002" y="381000"/>
            <a:ext cx="7619998" cy="609600"/>
          </a:xfrm>
        </p:spPr>
        <p:txBody>
          <a:bodyPr>
            <a:normAutofit/>
          </a:bodyPr>
          <a:lstStyle/>
          <a:p>
            <a:pPr>
              <a:tabLst>
                <a:tab pos="5092700" algn="r"/>
                <a:tab pos="6051550" algn="r"/>
              </a:tabLst>
            </a:pPr>
            <a:r>
              <a:rPr lang="en-US" dirty="0"/>
              <a:t>Tradeoff Analysis</a:t>
            </a:r>
          </a:p>
        </p:txBody>
      </p:sp>
    </p:spTree>
    <p:extLst>
      <p:ext uri="{BB962C8B-B14F-4D97-AF65-F5344CB8AC3E}">
        <p14:creationId xmlns:p14="http://schemas.microsoft.com/office/powerpoint/2010/main" val="1311933518"/>
      </p:ext>
    </p:extLst>
  </p:cSld>
  <p:clrMapOvr>
    <a:masterClrMapping/>
  </p:clrMapOvr>
  <p:transition>
    <p:pull dir="d"/>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4001" y="1219200"/>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Conflicting security needs can derive from differing needs or viewpoints, or from differing policy models, capabilities, or inconsistent possibilities of configurations </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Some of these derive from real-world needs and some from designs or components for the software system</a:t>
            </a:r>
          </a:p>
        </p:txBody>
      </p:sp>
      <p:sp>
        <p:nvSpPr>
          <p:cNvPr id="10" name="Title 1"/>
          <p:cNvSpPr>
            <a:spLocks noGrp="1"/>
          </p:cNvSpPr>
          <p:nvPr>
            <p:ph type="title"/>
          </p:nvPr>
        </p:nvSpPr>
        <p:spPr>
          <a:xfrm>
            <a:off x="1524002" y="381000"/>
            <a:ext cx="7619998" cy="609600"/>
          </a:xfrm>
        </p:spPr>
        <p:txBody>
          <a:bodyPr>
            <a:noAutofit/>
          </a:bodyPr>
          <a:lstStyle/>
          <a:p>
            <a:pPr>
              <a:tabLst>
                <a:tab pos="5092700" algn="r"/>
                <a:tab pos="6051550" algn="r"/>
              </a:tabLst>
            </a:pPr>
            <a:r>
              <a:rPr lang="en-US" sz="2400" dirty="0"/>
              <a:t>Analysis of Conflicts Among Security Needs</a:t>
            </a:r>
          </a:p>
        </p:txBody>
      </p:sp>
    </p:spTree>
    <p:extLst>
      <p:ext uri="{BB962C8B-B14F-4D97-AF65-F5344CB8AC3E}">
        <p14:creationId xmlns:p14="http://schemas.microsoft.com/office/powerpoint/2010/main" val="967969118"/>
      </p:ext>
    </p:extLst>
  </p:cSld>
  <p:clrMapOvr>
    <a:masterClrMapping/>
  </p:clrMapOvr>
  <p:transition>
    <p:pull dir="d"/>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4001" y="1219200"/>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r>
              <a:rPr lang="en-US" sz="2200" dirty="0">
                <a:solidFill>
                  <a:srgbClr val="FFC000"/>
                </a:solidFill>
                <a:latin typeface="Arial" pitchFamily="34" charset="0"/>
                <a:cs typeface="Arial" pitchFamily="34" charset="0"/>
              </a:rPr>
              <a:t>Document Assumptions</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Producers must ultimately identify and document the assumptions on which their results depend. </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These are part of the requirements, meaning they must have agreement and approval.</a:t>
            </a:r>
          </a:p>
        </p:txBody>
      </p:sp>
      <p:sp>
        <p:nvSpPr>
          <p:cNvPr id="10" name="Title 1"/>
          <p:cNvSpPr>
            <a:spLocks noGrp="1"/>
          </p:cNvSpPr>
          <p:nvPr>
            <p:ph type="title"/>
          </p:nvPr>
        </p:nvSpPr>
        <p:spPr>
          <a:xfrm>
            <a:off x="1524002" y="381000"/>
            <a:ext cx="7619998" cy="609600"/>
          </a:xfrm>
        </p:spPr>
        <p:txBody>
          <a:bodyPr>
            <a:noAutofit/>
          </a:bodyPr>
          <a:lstStyle/>
          <a:p>
            <a:pPr>
              <a:tabLst>
                <a:tab pos="5092700" algn="r"/>
                <a:tab pos="6051550" algn="r"/>
              </a:tabLst>
            </a:pPr>
            <a:r>
              <a:rPr lang="en-US" dirty="0"/>
              <a:t>Security Specification</a:t>
            </a:r>
          </a:p>
        </p:txBody>
      </p:sp>
    </p:spTree>
    <p:extLst>
      <p:ext uri="{BB962C8B-B14F-4D97-AF65-F5344CB8AC3E}">
        <p14:creationId xmlns:p14="http://schemas.microsoft.com/office/powerpoint/2010/main" val="4170805926"/>
      </p:ext>
    </p:extLst>
  </p:cSld>
  <p:clrMapOvr>
    <a:masterClrMapping/>
  </p:clrMapOvr>
  <p:transition>
    <p:pull dir="d"/>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4001" y="1219200"/>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r>
              <a:rPr lang="en-US" sz="2200" dirty="0">
                <a:solidFill>
                  <a:srgbClr val="FFC000"/>
                </a:solidFill>
                <a:latin typeface="Arial" pitchFamily="34" charset="0"/>
                <a:cs typeface="Arial" pitchFamily="34" charset="0"/>
              </a:rPr>
              <a:t>The following types of assumptions should be included: </a:t>
            </a: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Aspects relating to the intended usage</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Environmental (e.g. physical) protection of any part</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Connectivity aspects</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Personnel aspects (e.g., the types of user roles anticipated, their general responsibilities, and the degree of trust assumed to be placed in the user)</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Operational dependencies; for example, on infrastructure</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Development environment dependencies – for example, correctness assumptions</a:t>
            </a:r>
          </a:p>
        </p:txBody>
      </p:sp>
      <p:sp>
        <p:nvSpPr>
          <p:cNvPr id="10" name="Title 1"/>
          <p:cNvSpPr>
            <a:spLocks noGrp="1"/>
          </p:cNvSpPr>
          <p:nvPr>
            <p:ph type="title"/>
          </p:nvPr>
        </p:nvSpPr>
        <p:spPr>
          <a:xfrm>
            <a:off x="1524002" y="381000"/>
            <a:ext cx="7619998" cy="609600"/>
          </a:xfrm>
        </p:spPr>
        <p:txBody>
          <a:bodyPr>
            <a:noAutofit/>
          </a:bodyPr>
          <a:lstStyle/>
          <a:p>
            <a:pPr>
              <a:tabLst>
                <a:tab pos="5092700" algn="r"/>
                <a:tab pos="6051550" algn="r"/>
              </a:tabLst>
            </a:pPr>
            <a:r>
              <a:rPr lang="en-US" dirty="0"/>
              <a:t>Security Specification</a:t>
            </a:r>
          </a:p>
        </p:txBody>
      </p:sp>
    </p:spTree>
    <p:extLst>
      <p:ext uri="{BB962C8B-B14F-4D97-AF65-F5344CB8AC3E}">
        <p14:creationId xmlns:p14="http://schemas.microsoft.com/office/powerpoint/2010/main" val="4103370096"/>
      </p:ext>
    </p:extLst>
  </p:cSld>
  <p:clrMapOvr>
    <a:masterClrMapping/>
  </p:clrMapOvr>
  <p:transition>
    <p:pull dir="d"/>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4001" y="1219200"/>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Assumptions include statements predicting bad qualities or events as well as good ones. </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Some assumptions may be stated conditionally or probabilistically.</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Rationales for the assumptions should also be documented, reviewed, and approved. </a:t>
            </a:r>
          </a:p>
        </p:txBody>
      </p:sp>
      <p:sp>
        <p:nvSpPr>
          <p:cNvPr id="10" name="Title 1"/>
          <p:cNvSpPr>
            <a:spLocks noGrp="1"/>
          </p:cNvSpPr>
          <p:nvPr>
            <p:ph type="title"/>
          </p:nvPr>
        </p:nvSpPr>
        <p:spPr>
          <a:xfrm>
            <a:off x="1524002" y="381000"/>
            <a:ext cx="7619998" cy="609600"/>
          </a:xfrm>
        </p:spPr>
        <p:txBody>
          <a:bodyPr>
            <a:noAutofit/>
          </a:bodyPr>
          <a:lstStyle/>
          <a:p>
            <a:pPr>
              <a:tabLst>
                <a:tab pos="5092700" algn="r"/>
                <a:tab pos="6051550" algn="r"/>
              </a:tabLst>
            </a:pPr>
            <a:r>
              <a:rPr lang="en-US" dirty="0"/>
              <a:t>Security Specification</a:t>
            </a:r>
          </a:p>
        </p:txBody>
      </p:sp>
    </p:spTree>
    <p:extLst>
      <p:ext uri="{BB962C8B-B14F-4D97-AF65-F5344CB8AC3E}">
        <p14:creationId xmlns:p14="http://schemas.microsoft.com/office/powerpoint/2010/main" val="799436685"/>
      </p:ext>
    </p:extLst>
  </p:cSld>
  <p:clrMapOvr>
    <a:masterClrMapping/>
  </p:clrMapOvr>
  <p:transition>
    <p:pull dir="d"/>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4001" y="1219200"/>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r>
              <a:rPr lang="en-US" sz="2200" dirty="0">
                <a:solidFill>
                  <a:srgbClr val="FFC000"/>
                </a:solidFill>
                <a:latin typeface="Arial" pitchFamily="34" charset="0"/>
                <a:cs typeface="Arial" pitchFamily="34" charset="0"/>
              </a:rPr>
              <a:t>Specify Software-related Security Policy</a:t>
            </a: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The software system security policy is part of software system requirements placing constraints on system behavior. </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It can include policies related to confidentiality, integrity, availability, and accountability. </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It is derived from higher-level policies, laws and regulations, threats, the nature of the resources being protected, or other sources </a:t>
            </a:r>
          </a:p>
        </p:txBody>
      </p:sp>
      <p:sp>
        <p:nvSpPr>
          <p:cNvPr id="10" name="Title 1"/>
          <p:cNvSpPr>
            <a:spLocks noGrp="1"/>
          </p:cNvSpPr>
          <p:nvPr>
            <p:ph type="title"/>
          </p:nvPr>
        </p:nvSpPr>
        <p:spPr>
          <a:xfrm>
            <a:off x="1524002" y="381000"/>
            <a:ext cx="7619998" cy="609600"/>
          </a:xfrm>
        </p:spPr>
        <p:txBody>
          <a:bodyPr>
            <a:noAutofit/>
          </a:bodyPr>
          <a:lstStyle/>
          <a:p>
            <a:pPr>
              <a:tabLst>
                <a:tab pos="5092700" algn="r"/>
                <a:tab pos="6051550" algn="r"/>
              </a:tabLst>
            </a:pPr>
            <a:r>
              <a:rPr lang="en-US" dirty="0"/>
              <a:t>Security Specification</a:t>
            </a:r>
          </a:p>
        </p:txBody>
      </p:sp>
    </p:spTree>
    <p:extLst>
      <p:ext uri="{BB962C8B-B14F-4D97-AF65-F5344CB8AC3E}">
        <p14:creationId xmlns:p14="http://schemas.microsoft.com/office/powerpoint/2010/main" val="227372534"/>
      </p:ext>
    </p:extLst>
  </p:cSld>
  <p:clrMapOvr>
    <a:masterClrMapping/>
  </p:clrMapOvr>
  <p:transition>
    <p:pull di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612804" y="1331643"/>
            <a:ext cx="7531196"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This lecture addresses the knowledge needed in the activities to establish the requirements for secure software </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Requirements are in large part dictated by the system’s environment and its interactions with that environment</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Thus secure software requirements analysts and designers pay special attention to threats in a software system’s environment </a:t>
            </a:r>
          </a:p>
        </p:txBody>
      </p:sp>
      <p:sp>
        <p:nvSpPr>
          <p:cNvPr id="10" name="Title 1"/>
          <p:cNvSpPr>
            <a:spLocks noGrp="1"/>
          </p:cNvSpPr>
          <p:nvPr>
            <p:ph type="title"/>
          </p:nvPr>
        </p:nvSpPr>
        <p:spPr>
          <a:xfrm>
            <a:off x="1524002" y="381000"/>
            <a:ext cx="7619998" cy="609600"/>
          </a:xfrm>
        </p:spPr>
        <p:txBody>
          <a:bodyPr/>
          <a:lstStyle/>
          <a:p>
            <a:pPr>
              <a:tabLst>
                <a:tab pos="5092700" algn="r"/>
                <a:tab pos="6051550" algn="r"/>
              </a:tabLst>
            </a:pPr>
            <a:r>
              <a:rPr lang="en-US" dirty="0"/>
              <a:t>Overview and Concepts</a:t>
            </a:r>
          </a:p>
        </p:txBody>
      </p:sp>
    </p:spTree>
  </p:cSld>
  <p:clrMapOvr>
    <a:masterClrMapping/>
  </p:clrMapOvr>
  <p:transition>
    <p:pull dir="d"/>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4001" y="1219200"/>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Specifying the properties that the system must preserve separately from the specification of its external behavior allows the latter to be explicitly verified to be consistent with security property constraints. </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In practice, what is labeled security policy may have in addition to these property constraints, a number of requirements on usages of components or techniques.</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These latter requirements form parts of the requirements on how the system will be designed and constructed.</a:t>
            </a:r>
          </a:p>
        </p:txBody>
      </p:sp>
      <p:sp>
        <p:nvSpPr>
          <p:cNvPr id="10" name="Title 1"/>
          <p:cNvSpPr>
            <a:spLocks noGrp="1"/>
          </p:cNvSpPr>
          <p:nvPr>
            <p:ph type="title"/>
          </p:nvPr>
        </p:nvSpPr>
        <p:spPr>
          <a:xfrm>
            <a:off x="1524002" y="381000"/>
            <a:ext cx="7619998" cy="609600"/>
          </a:xfrm>
        </p:spPr>
        <p:txBody>
          <a:bodyPr>
            <a:noAutofit/>
          </a:bodyPr>
          <a:lstStyle/>
          <a:p>
            <a:pPr>
              <a:tabLst>
                <a:tab pos="5092700" algn="r"/>
                <a:tab pos="6051550" algn="r"/>
              </a:tabLst>
            </a:pPr>
            <a:r>
              <a:rPr lang="en-US" dirty="0"/>
              <a:t>Security Specification</a:t>
            </a:r>
          </a:p>
        </p:txBody>
      </p:sp>
    </p:spTree>
    <p:extLst>
      <p:ext uri="{BB962C8B-B14F-4D97-AF65-F5344CB8AC3E}">
        <p14:creationId xmlns:p14="http://schemas.microsoft.com/office/powerpoint/2010/main" val="3599915329"/>
      </p:ext>
    </p:extLst>
  </p:cSld>
  <p:clrMapOvr>
    <a:masterClrMapping/>
  </p:clrMapOvr>
  <p:transition>
    <p:pull dir="d"/>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4001" y="1219200"/>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r>
              <a:rPr lang="en-US" sz="2200" dirty="0">
                <a:solidFill>
                  <a:srgbClr val="FFC000"/>
                </a:solidFill>
                <a:latin typeface="Arial" pitchFamily="34" charset="0"/>
                <a:cs typeface="Arial" pitchFamily="34" charset="0"/>
              </a:rPr>
              <a:t>Convert Security Needs into a System Security Policy</a:t>
            </a: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The security protection needs of assets and the identified threats (existing, future, concrete, or postulated) must be mapped into a clear, understandable description of the security policy for the software system</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As a basis for rigorously verifying specification, design, and code compliance, the security properties portion of this software system’s security policy can then be restated using formal notation. </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The other portions of the policy need to be put in at least a semi-formal or structured form suitable for tracing, verifying, and evaluating compliance with them in the specifications, design, code, and possibly elsewhere.</a:t>
            </a:r>
          </a:p>
        </p:txBody>
      </p:sp>
      <p:sp>
        <p:nvSpPr>
          <p:cNvPr id="10" name="Title 1"/>
          <p:cNvSpPr>
            <a:spLocks noGrp="1"/>
          </p:cNvSpPr>
          <p:nvPr>
            <p:ph type="title"/>
          </p:nvPr>
        </p:nvSpPr>
        <p:spPr>
          <a:xfrm>
            <a:off x="1524002" y="381000"/>
            <a:ext cx="7619998" cy="609600"/>
          </a:xfrm>
        </p:spPr>
        <p:txBody>
          <a:bodyPr>
            <a:noAutofit/>
          </a:bodyPr>
          <a:lstStyle/>
          <a:p>
            <a:pPr>
              <a:tabLst>
                <a:tab pos="5092700" algn="r"/>
                <a:tab pos="6051550" algn="r"/>
              </a:tabLst>
            </a:pPr>
            <a:r>
              <a:rPr lang="en-US" dirty="0"/>
              <a:t>Security Specification</a:t>
            </a:r>
          </a:p>
        </p:txBody>
      </p:sp>
    </p:spTree>
    <p:extLst>
      <p:ext uri="{BB962C8B-B14F-4D97-AF65-F5344CB8AC3E}">
        <p14:creationId xmlns:p14="http://schemas.microsoft.com/office/powerpoint/2010/main" val="437815388"/>
      </p:ext>
    </p:extLst>
  </p:cSld>
  <p:clrMapOvr>
    <a:masterClrMapping/>
  </p:clrMapOvr>
  <p:transition>
    <p:pull dir="d"/>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4001" y="1219200"/>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r>
              <a:rPr lang="en-US" sz="2200" dirty="0">
                <a:solidFill>
                  <a:srgbClr val="FFC000"/>
                </a:solidFill>
                <a:latin typeface="Arial" pitchFamily="34" charset="0"/>
                <a:cs typeface="Arial" pitchFamily="34" charset="0"/>
              </a:rPr>
              <a:t>Informally Specify</a:t>
            </a: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As with any critical requirement, the first step is usually creating an informal or preferably semi-formal policy specification understandable by stakeholders and traced to its justifications.</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The security policy may include requirements for flexibility so users may currently or in the future specify a given variety of security policies</a:t>
            </a:r>
          </a:p>
        </p:txBody>
      </p:sp>
      <p:sp>
        <p:nvSpPr>
          <p:cNvPr id="10" name="Title 1"/>
          <p:cNvSpPr>
            <a:spLocks noGrp="1"/>
          </p:cNvSpPr>
          <p:nvPr>
            <p:ph type="title"/>
          </p:nvPr>
        </p:nvSpPr>
        <p:spPr>
          <a:xfrm>
            <a:off x="1524002" y="381000"/>
            <a:ext cx="7619998" cy="609600"/>
          </a:xfrm>
        </p:spPr>
        <p:txBody>
          <a:bodyPr>
            <a:noAutofit/>
          </a:bodyPr>
          <a:lstStyle/>
          <a:p>
            <a:pPr>
              <a:tabLst>
                <a:tab pos="5092700" algn="r"/>
                <a:tab pos="6051550" algn="r"/>
              </a:tabLst>
            </a:pPr>
            <a:r>
              <a:rPr lang="en-US" dirty="0"/>
              <a:t>Security Specification</a:t>
            </a:r>
          </a:p>
        </p:txBody>
      </p:sp>
    </p:spTree>
    <p:extLst>
      <p:ext uri="{BB962C8B-B14F-4D97-AF65-F5344CB8AC3E}">
        <p14:creationId xmlns:p14="http://schemas.microsoft.com/office/powerpoint/2010/main" val="250305950"/>
      </p:ext>
    </p:extLst>
  </p:cSld>
  <p:clrMapOvr>
    <a:masterClrMapping/>
  </p:clrMapOvr>
  <p:transition>
    <p:pull dir="d"/>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4001" y="1219200"/>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r>
              <a:rPr lang="en-US" sz="2200" dirty="0">
                <a:solidFill>
                  <a:srgbClr val="FFC000"/>
                </a:solidFill>
                <a:latin typeface="Arial" pitchFamily="34" charset="0"/>
                <a:cs typeface="Arial" pitchFamily="34" charset="0"/>
              </a:rPr>
              <a:t>Formally Specify</a:t>
            </a: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To ensure uniformity, a fully documented mapping must exist between the informal expression of the policy and the formal one.. This expresses:</a:t>
            </a:r>
          </a:p>
          <a:p>
            <a:endParaRPr lang="en-US" sz="2200" dirty="0">
              <a:solidFill>
                <a:srgbClr val="FFC000"/>
              </a:solidFill>
              <a:latin typeface="Arial" pitchFamily="34" charset="0"/>
              <a:cs typeface="Arial" pitchFamily="34" charset="0"/>
            </a:endParaRPr>
          </a:p>
          <a:p>
            <a:r>
              <a:rPr lang="en-US" sz="2200" dirty="0">
                <a:solidFill>
                  <a:srgbClr val="FFC000"/>
                </a:solidFill>
                <a:latin typeface="Arial" pitchFamily="34" charset="0"/>
                <a:cs typeface="Arial" pitchFamily="34" charset="0"/>
              </a:rPr>
              <a:t>Security Functionality Requirements</a:t>
            </a:r>
          </a:p>
          <a:p>
            <a:pPr marL="342900" indent="-342900">
              <a:buFont typeface="Arial" panose="020B0604020202020204" pitchFamily="34" charset="0"/>
              <a:buChar char="•"/>
            </a:pPr>
            <a:r>
              <a:rPr lang="en-US" sz="2000" dirty="0">
                <a:solidFill>
                  <a:srgbClr val="FFC000"/>
                </a:solidFill>
                <a:latin typeface="Arial" pitchFamily="34" charset="0"/>
                <a:cs typeface="Arial" pitchFamily="34" charset="0"/>
              </a:rPr>
              <a:t>The requirements select from the possible functionalities needed for preserving the security properties in the security policy </a:t>
            </a:r>
          </a:p>
          <a:p>
            <a:pPr marL="342900" indent="-342900">
              <a:buFont typeface="Arial" panose="020B0604020202020204" pitchFamily="34" charset="0"/>
              <a:buChar char="•"/>
            </a:pPr>
            <a:r>
              <a:rPr lang="en-US" sz="2000" dirty="0">
                <a:solidFill>
                  <a:srgbClr val="FFC000"/>
                </a:solidFill>
                <a:latin typeface="Arial" pitchFamily="34" charset="0"/>
                <a:cs typeface="Arial" pitchFamily="34" charset="0"/>
              </a:rPr>
              <a:t>The portion of the security policy that is in addition to the security properties may already contain directions about some security functionality</a:t>
            </a:r>
          </a:p>
          <a:p>
            <a:pPr marL="342900" indent="-342900">
              <a:buFont typeface="Arial" panose="020B0604020202020204" pitchFamily="34" charset="0"/>
              <a:buChar char="•"/>
            </a:pPr>
            <a:r>
              <a:rPr lang="en-US" sz="2000" dirty="0">
                <a:solidFill>
                  <a:srgbClr val="FFC000"/>
                </a:solidFill>
                <a:latin typeface="Arial" pitchFamily="34" charset="0"/>
                <a:cs typeface="Arial" pitchFamily="34" charset="0"/>
              </a:rPr>
              <a:t>Security functionality specifics and locations can be strongly affected by the degree of assurance required, compatibility requirements, and architectural decisions as well as development tool choices </a:t>
            </a:r>
          </a:p>
        </p:txBody>
      </p:sp>
      <p:sp>
        <p:nvSpPr>
          <p:cNvPr id="10" name="Title 1"/>
          <p:cNvSpPr>
            <a:spLocks noGrp="1"/>
          </p:cNvSpPr>
          <p:nvPr>
            <p:ph type="title"/>
          </p:nvPr>
        </p:nvSpPr>
        <p:spPr>
          <a:xfrm>
            <a:off x="1524002" y="381000"/>
            <a:ext cx="7619998" cy="609600"/>
          </a:xfrm>
        </p:spPr>
        <p:txBody>
          <a:bodyPr>
            <a:noAutofit/>
          </a:bodyPr>
          <a:lstStyle/>
          <a:p>
            <a:pPr>
              <a:tabLst>
                <a:tab pos="5092700" algn="r"/>
                <a:tab pos="6051550" algn="r"/>
              </a:tabLst>
            </a:pPr>
            <a:r>
              <a:rPr lang="en-US" dirty="0"/>
              <a:t>Security Specification</a:t>
            </a:r>
          </a:p>
        </p:txBody>
      </p:sp>
    </p:spTree>
    <p:extLst>
      <p:ext uri="{BB962C8B-B14F-4D97-AF65-F5344CB8AC3E}">
        <p14:creationId xmlns:p14="http://schemas.microsoft.com/office/powerpoint/2010/main" val="916946734"/>
      </p:ext>
    </p:extLst>
  </p:cSld>
  <p:clrMapOvr>
    <a:masterClrMapping/>
  </p:clrMapOvr>
  <p:transition>
    <p:pull dir="d"/>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4001" y="1219200"/>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r>
              <a:rPr lang="en-US" sz="2200" dirty="0">
                <a:solidFill>
                  <a:srgbClr val="FFC000"/>
                </a:solidFill>
                <a:latin typeface="Arial" pitchFamily="34" charset="0"/>
                <a:cs typeface="Arial" pitchFamily="34" charset="0"/>
              </a:rPr>
              <a:t>High-Level Specification</a:t>
            </a: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The highest level of specification can detail the software system’s external behavior by treating the system as a single unit </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Visible functionality behavior must be sufficient to provide conformance to the system’s security policy.</a:t>
            </a:r>
          </a:p>
          <a:p>
            <a:r>
              <a:rPr lang="en-US" sz="2200" dirty="0">
                <a:solidFill>
                  <a:srgbClr val="FFC000"/>
                </a:solidFill>
                <a:latin typeface="Arial" pitchFamily="34" charset="0"/>
                <a:cs typeface="Arial" pitchFamily="34" charset="0"/>
              </a:rPr>
              <a:t>  </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Just as with any significant software, designing the external behavior of a secure software system and its required non-functional requirements is often a difficult process </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While the specification of external behavior is traditionally labeled a requirements activity, it is actually a product design activity </a:t>
            </a:r>
          </a:p>
        </p:txBody>
      </p:sp>
      <p:sp>
        <p:nvSpPr>
          <p:cNvPr id="10" name="Title 1"/>
          <p:cNvSpPr>
            <a:spLocks noGrp="1"/>
          </p:cNvSpPr>
          <p:nvPr>
            <p:ph type="title"/>
          </p:nvPr>
        </p:nvSpPr>
        <p:spPr>
          <a:xfrm>
            <a:off x="1524002" y="381000"/>
            <a:ext cx="7619998" cy="609600"/>
          </a:xfrm>
        </p:spPr>
        <p:txBody>
          <a:bodyPr>
            <a:noAutofit/>
          </a:bodyPr>
          <a:lstStyle/>
          <a:p>
            <a:pPr>
              <a:tabLst>
                <a:tab pos="5092700" algn="r"/>
                <a:tab pos="6051550" algn="r"/>
              </a:tabLst>
            </a:pPr>
            <a:r>
              <a:rPr lang="en-US" dirty="0"/>
              <a:t>Security Specification</a:t>
            </a:r>
          </a:p>
        </p:txBody>
      </p:sp>
    </p:spTree>
    <p:extLst>
      <p:ext uri="{BB962C8B-B14F-4D97-AF65-F5344CB8AC3E}">
        <p14:creationId xmlns:p14="http://schemas.microsoft.com/office/powerpoint/2010/main" val="1417893619"/>
      </p:ext>
    </p:extLst>
  </p:cSld>
  <p:clrMapOvr>
    <a:masterClrMapping/>
  </p:clrMapOvr>
  <p:transition>
    <p:pull dir="d"/>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4001" y="1219200"/>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The specification of the external behavior of a system appears in a top-level specification that may treat the system as a single unit </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Showing that the behavior specified in the high-level specifications meets the security property constraints and the remainder of the security policy is a major step in producing the assurance case. </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The high-level specification of the software system behavior can be the bedrock by which assurance is first gained that the system will be consistent with the required security properties</a:t>
            </a:r>
          </a:p>
        </p:txBody>
      </p:sp>
      <p:sp>
        <p:nvSpPr>
          <p:cNvPr id="10" name="Title 1"/>
          <p:cNvSpPr>
            <a:spLocks noGrp="1"/>
          </p:cNvSpPr>
          <p:nvPr>
            <p:ph type="title"/>
          </p:nvPr>
        </p:nvSpPr>
        <p:spPr>
          <a:xfrm>
            <a:off x="1524002" y="381000"/>
            <a:ext cx="7619998" cy="609600"/>
          </a:xfrm>
        </p:spPr>
        <p:txBody>
          <a:bodyPr>
            <a:noAutofit/>
          </a:bodyPr>
          <a:lstStyle/>
          <a:p>
            <a:pPr>
              <a:tabLst>
                <a:tab pos="5092700" algn="r"/>
                <a:tab pos="6051550" algn="r"/>
              </a:tabLst>
            </a:pPr>
            <a:r>
              <a:rPr lang="en-US" dirty="0"/>
              <a:t>Security Specification</a:t>
            </a:r>
          </a:p>
        </p:txBody>
      </p:sp>
    </p:spTree>
    <p:extLst>
      <p:ext uri="{BB962C8B-B14F-4D97-AF65-F5344CB8AC3E}">
        <p14:creationId xmlns:p14="http://schemas.microsoft.com/office/powerpoint/2010/main" val="1520832237"/>
      </p:ext>
    </p:extLst>
  </p:cSld>
  <p:clrMapOvr>
    <a:masterClrMapping/>
  </p:clrMapOvr>
  <p:transition>
    <p:pull dir="d"/>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4001" y="1219200"/>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The remainder of development will then rely on ensuring consistency with security policy</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Particularly the required security properties to build a system that agrees with the specification and thereby with the security policy.</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The specification and design could be consistent with the security policy by</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Having mechanisms that allow a range of user/operator specification of security policies</a:t>
            </a:r>
          </a:p>
          <a:p>
            <a:pPr marL="800100" lvl="1"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Identifying the configurations or settings for the required policy</a:t>
            </a:r>
          </a:p>
        </p:txBody>
      </p:sp>
      <p:sp>
        <p:nvSpPr>
          <p:cNvPr id="10" name="Title 1"/>
          <p:cNvSpPr>
            <a:spLocks noGrp="1"/>
          </p:cNvSpPr>
          <p:nvPr>
            <p:ph type="title"/>
          </p:nvPr>
        </p:nvSpPr>
        <p:spPr>
          <a:xfrm>
            <a:off x="1524002" y="381000"/>
            <a:ext cx="7619998" cy="609600"/>
          </a:xfrm>
        </p:spPr>
        <p:txBody>
          <a:bodyPr>
            <a:noAutofit/>
          </a:bodyPr>
          <a:lstStyle/>
          <a:p>
            <a:pPr>
              <a:tabLst>
                <a:tab pos="5092700" algn="r"/>
                <a:tab pos="6051550" algn="r"/>
              </a:tabLst>
            </a:pPr>
            <a:r>
              <a:rPr lang="en-US" dirty="0"/>
              <a:t>Security Specification</a:t>
            </a:r>
          </a:p>
        </p:txBody>
      </p:sp>
    </p:spTree>
    <p:extLst>
      <p:ext uri="{BB962C8B-B14F-4D97-AF65-F5344CB8AC3E}">
        <p14:creationId xmlns:p14="http://schemas.microsoft.com/office/powerpoint/2010/main" val="1711426857"/>
      </p:ext>
    </p:extLst>
  </p:cSld>
  <p:clrMapOvr>
    <a:masterClrMapping/>
  </p:clrMapOvr>
  <p:transition>
    <p:pull dir="d"/>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4001" y="1219200"/>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The high-level specification must be traceable to identified needs, statements of relevant analyses, and design rationales. </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Of course, in addition to consistency with security policy requirements, the software system must also perform its intended purposes and provide acceptable usability, performance, and other qualities </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r>
              <a:rPr lang="en-US" sz="2200" dirty="0">
                <a:solidFill>
                  <a:srgbClr val="FFC000"/>
                </a:solidFill>
                <a:latin typeface="Arial" pitchFamily="34" charset="0"/>
                <a:cs typeface="Arial" pitchFamily="34" charset="0"/>
              </a:rPr>
              <a:t>Requirements Validation</a:t>
            </a: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In addition to verifying consistency among requirements, one needs to ensure they reflect actual needs and show that a system will work as intended under operational conditions</a:t>
            </a:r>
          </a:p>
        </p:txBody>
      </p:sp>
      <p:sp>
        <p:nvSpPr>
          <p:cNvPr id="10" name="Title 1"/>
          <p:cNvSpPr>
            <a:spLocks noGrp="1"/>
          </p:cNvSpPr>
          <p:nvPr>
            <p:ph type="title"/>
          </p:nvPr>
        </p:nvSpPr>
        <p:spPr>
          <a:xfrm>
            <a:off x="1524002" y="381000"/>
            <a:ext cx="7619998" cy="609600"/>
          </a:xfrm>
        </p:spPr>
        <p:txBody>
          <a:bodyPr>
            <a:noAutofit/>
          </a:bodyPr>
          <a:lstStyle/>
          <a:p>
            <a:pPr>
              <a:tabLst>
                <a:tab pos="5092700" algn="r"/>
                <a:tab pos="6051550" algn="r"/>
              </a:tabLst>
            </a:pPr>
            <a:r>
              <a:rPr lang="en-US" dirty="0"/>
              <a:t>Security Specification</a:t>
            </a:r>
          </a:p>
        </p:txBody>
      </p:sp>
    </p:spTree>
    <p:extLst>
      <p:ext uri="{BB962C8B-B14F-4D97-AF65-F5344CB8AC3E}">
        <p14:creationId xmlns:p14="http://schemas.microsoft.com/office/powerpoint/2010/main" val="2287208182"/>
      </p:ext>
    </p:extLst>
  </p:cSld>
  <p:clrMapOvr>
    <a:masterClrMapping/>
  </p:clrMapOvr>
  <p:transition>
    <p:pull dir="d"/>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4001" y="1219200"/>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As for all aspects of software systems, one must also validate security needs, the security policy, and security-relevant aspects of the high-level specifications.</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Validation involves producers, the external stakeholders and security experts</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Producers and relevant stakeholders should explicitly justify any exclusion of requirements deriving from laws, regulations</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Developers of secure software must know the relevant validation techniques and their applicability. </a:t>
            </a:r>
          </a:p>
        </p:txBody>
      </p:sp>
      <p:sp>
        <p:nvSpPr>
          <p:cNvPr id="10" name="Title 1"/>
          <p:cNvSpPr>
            <a:spLocks noGrp="1"/>
          </p:cNvSpPr>
          <p:nvPr>
            <p:ph type="title"/>
          </p:nvPr>
        </p:nvSpPr>
        <p:spPr>
          <a:xfrm>
            <a:off x="1524002" y="381000"/>
            <a:ext cx="7619998" cy="609600"/>
          </a:xfrm>
        </p:spPr>
        <p:txBody>
          <a:bodyPr>
            <a:noAutofit/>
          </a:bodyPr>
          <a:lstStyle/>
          <a:p>
            <a:pPr>
              <a:tabLst>
                <a:tab pos="5092700" algn="r"/>
                <a:tab pos="6051550" algn="r"/>
              </a:tabLst>
            </a:pPr>
            <a:r>
              <a:rPr lang="en-US" dirty="0"/>
              <a:t>Security Specification</a:t>
            </a:r>
          </a:p>
        </p:txBody>
      </p:sp>
    </p:spTree>
    <p:extLst>
      <p:ext uri="{BB962C8B-B14F-4D97-AF65-F5344CB8AC3E}">
        <p14:creationId xmlns:p14="http://schemas.microsoft.com/office/powerpoint/2010/main" val="159345613"/>
      </p:ext>
    </p:extLst>
  </p:cSld>
  <p:clrMapOvr>
    <a:masterClrMapping/>
  </p:clrMapOvr>
  <p:transition>
    <p:pull dir="d"/>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4001" y="1219200"/>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The development of the assurance case begins during conception and requirements – and any related acquisition activities – and continues throughout development and sustainment.</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It is an integral part of technical risk management, and its required development and especially its needed contents have important effects on planning and engineering.</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Security policy (particularly security properties), security risks, and assumptions play a central role in the development of the assurance case. </a:t>
            </a:r>
          </a:p>
        </p:txBody>
      </p:sp>
      <p:sp>
        <p:nvSpPr>
          <p:cNvPr id="10" name="Title 1"/>
          <p:cNvSpPr>
            <a:spLocks noGrp="1"/>
          </p:cNvSpPr>
          <p:nvPr>
            <p:ph type="title"/>
          </p:nvPr>
        </p:nvSpPr>
        <p:spPr>
          <a:xfrm>
            <a:off x="1524002" y="381000"/>
            <a:ext cx="7619998" cy="609600"/>
          </a:xfrm>
        </p:spPr>
        <p:txBody>
          <a:bodyPr>
            <a:noAutofit/>
          </a:bodyPr>
          <a:lstStyle/>
          <a:p>
            <a:pPr>
              <a:tabLst>
                <a:tab pos="5092700" algn="r"/>
                <a:tab pos="6051550" algn="r"/>
              </a:tabLst>
            </a:pPr>
            <a:r>
              <a:rPr lang="en-US" dirty="0"/>
              <a:t>Assurance Case</a:t>
            </a:r>
          </a:p>
        </p:txBody>
      </p:sp>
    </p:spTree>
    <p:extLst>
      <p:ext uri="{BB962C8B-B14F-4D97-AF65-F5344CB8AC3E}">
        <p14:creationId xmlns:p14="http://schemas.microsoft.com/office/powerpoint/2010/main" val="3725092178"/>
      </p:ext>
    </p:extLst>
  </p:cSld>
  <p:clrMapOvr>
    <a:masterClrMapping/>
  </p:clrMapOvr>
  <p:transition>
    <p:pull dir="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612804" y="1370517"/>
            <a:ext cx="7531196"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Security requirements entail the properties included in the definition of security </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Thus they contain elements related to availability; integrity including authentication; confidentiality </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Requirements identify not only what must (or should) be true about the software system for purposes of directing the producers of the system, but must also identify what should be shown by the assurance case </a:t>
            </a:r>
          </a:p>
        </p:txBody>
      </p:sp>
      <p:sp>
        <p:nvSpPr>
          <p:cNvPr id="10" name="Title 1"/>
          <p:cNvSpPr>
            <a:spLocks noGrp="1"/>
          </p:cNvSpPr>
          <p:nvPr>
            <p:ph type="title"/>
          </p:nvPr>
        </p:nvSpPr>
        <p:spPr>
          <a:xfrm>
            <a:off x="1524002" y="381000"/>
            <a:ext cx="7619998" cy="609600"/>
          </a:xfrm>
        </p:spPr>
        <p:txBody>
          <a:bodyPr/>
          <a:lstStyle/>
          <a:p>
            <a:pPr>
              <a:tabLst>
                <a:tab pos="5092700" algn="r"/>
                <a:tab pos="6051550" algn="r"/>
              </a:tabLst>
            </a:pPr>
            <a:r>
              <a:rPr lang="en-US" dirty="0"/>
              <a:t>Overview and Concepts</a:t>
            </a:r>
          </a:p>
        </p:txBody>
      </p:sp>
    </p:spTree>
    <p:extLst>
      <p:ext uri="{BB962C8B-B14F-4D97-AF65-F5344CB8AC3E}">
        <p14:creationId xmlns:p14="http://schemas.microsoft.com/office/powerpoint/2010/main" val="1356936479"/>
      </p:ext>
    </p:extLst>
  </p:cSld>
  <p:clrMapOvr>
    <a:masterClrMapping/>
  </p:clrMapOvr>
  <p:transition>
    <p:pull dir="d"/>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marL="0" marR="0" lvl="0" indent="0" algn="ctr" defTabSz="1018824"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 </a:t>
            </a: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110815" y="2046549"/>
            <a:ext cx="6853518" cy="2057398"/>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rgbClr val="FFC000"/>
                </a:solidFill>
                <a:effectLst/>
                <a:uLnTx/>
                <a:uFillTx/>
                <a:latin typeface="Arial" pitchFamily="34" charset="0"/>
                <a:ea typeface="+mn-ea"/>
                <a:cs typeface="Arial" pitchFamily="34" charset="0"/>
              </a:rPr>
              <a:t>Questions?</a:t>
            </a:r>
          </a:p>
        </p:txBody>
      </p:sp>
      <p:pic>
        <p:nvPicPr>
          <p:cNvPr id="11" name="Picture 10">
            <a:extLst>
              <a:ext uri="{FF2B5EF4-FFF2-40B4-BE49-F238E27FC236}">
                <a16:creationId xmlns:a16="http://schemas.microsoft.com/office/drawing/2014/main" id="{E8742284-95F8-455B-A5E4-421FE1DE424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31109" y="6227626"/>
            <a:ext cx="1831765" cy="351942"/>
          </a:xfrm>
          <a:prstGeom prst="rect">
            <a:avLst/>
          </a:prstGeom>
        </p:spPr>
      </p:pic>
    </p:spTree>
    <p:extLst>
      <p:ext uri="{BB962C8B-B14F-4D97-AF65-F5344CB8AC3E}">
        <p14:creationId xmlns:p14="http://schemas.microsoft.com/office/powerpoint/2010/main" val="2016215568"/>
      </p:ext>
    </p:extLst>
  </p:cSld>
  <p:clrMapOvr>
    <a:masterClrMapping/>
  </p:clrMapOvr>
  <p:transition>
    <p:pull dir="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612804" y="1370517"/>
            <a:ext cx="7531196"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Validation of software requirements and verification of consistency within and among its parts and representations are also major factors</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Finally, maintaining traceability, formality, and rigor during requirements will facilitate correctness and assurance throughout development.</a:t>
            </a:r>
          </a:p>
        </p:txBody>
      </p:sp>
      <p:sp>
        <p:nvSpPr>
          <p:cNvPr id="10" name="Title 1"/>
          <p:cNvSpPr>
            <a:spLocks noGrp="1"/>
          </p:cNvSpPr>
          <p:nvPr>
            <p:ph type="title"/>
          </p:nvPr>
        </p:nvSpPr>
        <p:spPr>
          <a:xfrm>
            <a:off x="1524002" y="381000"/>
            <a:ext cx="7619998" cy="609600"/>
          </a:xfrm>
        </p:spPr>
        <p:txBody>
          <a:bodyPr/>
          <a:lstStyle/>
          <a:p>
            <a:pPr>
              <a:tabLst>
                <a:tab pos="5092700" algn="r"/>
                <a:tab pos="6051550" algn="r"/>
              </a:tabLst>
            </a:pPr>
            <a:r>
              <a:rPr lang="en-US" dirty="0"/>
              <a:t>Overview and Concepts</a:t>
            </a:r>
          </a:p>
        </p:txBody>
      </p:sp>
    </p:spTree>
    <p:extLst>
      <p:ext uri="{BB962C8B-B14F-4D97-AF65-F5344CB8AC3E}">
        <p14:creationId xmlns:p14="http://schemas.microsoft.com/office/powerpoint/2010/main" val="3447162204"/>
      </p:ext>
    </p:extLst>
  </p:cSld>
  <p:clrMapOvr>
    <a:masterClrMapping/>
  </p:clrMapOvr>
  <p:transition>
    <p:pull dir="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1069" y="1219200"/>
            <a:ext cx="7619999"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Generally, at the beginning of requirements activities, no one individual or group knows the full set of needs, constraints, and relevant measures</a:t>
            </a:r>
          </a:p>
          <a:p>
            <a:r>
              <a:rPr lang="en-US" sz="2200" dirty="0">
                <a:solidFill>
                  <a:srgbClr val="FFC000"/>
                </a:solidFill>
                <a:latin typeface="Arial" pitchFamily="34" charset="0"/>
                <a:cs typeface="Arial" pitchFamily="34" charset="0"/>
              </a:rPr>
              <a:t> </a:t>
            </a: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Moreover, different individuals and groups often have different viewpoints and conflicting thoughts</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Thus a process involving many stakeholders normally evolves to an understanding of current and potential security and other needs in light of possible security solution approaches</a:t>
            </a:r>
          </a:p>
        </p:txBody>
      </p:sp>
      <p:sp>
        <p:nvSpPr>
          <p:cNvPr id="10" name="Title 1"/>
          <p:cNvSpPr>
            <a:spLocks noGrp="1"/>
          </p:cNvSpPr>
          <p:nvPr>
            <p:ph type="title"/>
          </p:nvPr>
        </p:nvSpPr>
        <p:spPr>
          <a:xfrm>
            <a:off x="1524002" y="381000"/>
            <a:ext cx="7619998" cy="609600"/>
          </a:xfrm>
        </p:spPr>
        <p:txBody>
          <a:bodyPr/>
          <a:lstStyle/>
          <a:p>
            <a:pPr>
              <a:tabLst>
                <a:tab pos="5092700" algn="r"/>
                <a:tab pos="6051550" algn="r"/>
              </a:tabLst>
            </a:pPr>
            <a:r>
              <a:rPr lang="en-US" dirty="0"/>
              <a:t>Requirements for a Proper Solution</a:t>
            </a:r>
          </a:p>
        </p:txBody>
      </p:sp>
    </p:spTree>
    <p:extLst>
      <p:ext uri="{BB962C8B-B14F-4D97-AF65-F5344CB8AC3E}">
        <p14:creationId xmlns:p14="http://schemas.microsoft.com/office/powerpoint/2010/main" val="1321048250"/>
      </p:ext>
    </p:extLst>
  </p:cSld>
  <p:clrMapOvr>
    <a:masterClrMapping/>
  </p:clrMapOvr>
  <p:transition>
    <p:pull dir="d"/>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1069" y="1219200"/>
            <a:ext cx="7619999"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Organizations have found it effective to create “standard” inputs to security requirements, such as </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threat identification </a:t>
            </a:r>
          </a:p>
          <a:p>
            <a:pPr marL="800100" lvl="1"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security policies harmonizing external and organizational constraints </a:t>
            </a:r>
          </a:p>
          <a:p>
            <a:pPr marL="800100" lvl="1"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the organizations’ standard procedures to ensure traceability </a:t>
            </a:r>
          </a:p>
        </p:txBody>
      </p:sp>
      <p:sp>
        <p:nvSpPr>
          <p:cNvPr id="10" name="Title 1"/>
          <p:cNvSpPr>
            <a:spLocks noGrp="1"/>
          </p:cNvSpPr>
          <p:nvPr>
            <p:ph type="title"/>
          </p:nvPr>
        </p:nvSpPr>
        <p:spPr>
          <a:xfrm>
            <a:off x="1524002" y="381000"/>
            <a:ext cx="7619998" cy="609600"/>
          </a:xfrm>
        </p:spPr>
        <p:txBody>
          <a:bodyPr/>
          <a:lstStyle/>
          <a:p>
            <a:pPr>
              <a:tabLst>
                <a:tab pos="5092700" algn="r"/>
                <a:tab pos="6051550" algn="r"/>
              </a:tabLst>
            </a:pPr>
            <a:r>
              <a:rPr lang="en-US" dirty="0"/>
              <a:t>Requirements for a Proper Solution</a:t>
            </a:r>
          </a:p>
        </p:txBody>
      </p:sp>
    </p:spTree>
    <p:extLst>
      <p:ext uri="{BB962C8B-B14F-4D97-AF65-F5344CB8AC3E}">
        <p14:creationId xmlns:p14="http://schemas.microsoft.com/office/powerpoint/2010/main" val="612920759"/>
      </p:ext>
    </p:extLst>
  </p:cSld>
  <p:clrMapOvr>
    <a:masterClrMapping/>
  </p:clrMapOvr>
  <p:transition>
    <p:pull dir="d"/>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00555" y="1106623"/>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400" dirty="0">
                <a:solidFill>
                  <a:srgbClr val="FFC000"/>
                </a:solidFill>
              </a:rPr>
              <a:t>Assurance is impossible without a way to trace among requirements’ artifacts and to trace later artifacts to them. </a:t>
            </a:r>
          </a:p>
          <a:p>
            <a:pPr marL="342900" indent="-342900">
              <a:buFont typeface="Arial" panose="020B0604020202020204" pitchFamily="34" charset="0"/>
              <a:buChar char="•"/>
            </a:pPr>
            <a:endParaRPr lang="en-US" sz="2400" dirty="0">
              <a:solidFill>
                <a:srgbClr val="FFC000"/>
              </a:solidFill>
            </a:endParaRPr>
          </a:p>
          <a:p>
            <a:pPr marL="342900" indent="-342900">
              <a:buFont typeface="Arial" panose="020B0604020202020204" pitchFamily="34" charset="0"/>
              <a:buChar char="•"/>
            </a:pPr>
            <a:r>
              <a:rPr lang="en-US" sz="2400" dirty="0">
                <a:solidFill>
                  <a:srgbClr val="FFC000"/>
                </a:solidFill>
              </a:rPr>
              <a:t>Therefore, needs, features, system security policies, and other requirements artifacts have to be stated in unique, single units to ease traceability as the process moves to design, code and test </a:t>
            </a:r>
          </a:p>
          <a:p>
            <a:pPr marL="342900" indent="-342900">
              <a:buFont typeface="Arial" panose="020B0604020202020204" pitchFamily="34" charset="0"/>
              <a:buChar char="•"/>
            </a:pPr>
            <a:endParaRPr lang="en-US" sz="2400" dirty="0">
              <a:solidFill>
                <a:srgbClr val="FFC000"/>
              </a:solidFill>
            </a:endParaRPr>
          </a:p>
          <a:p>
            <a:pPr marL="342900" indent="-342900">
              <a:buFont typeface="Arial" panose="020B0604020202020204" pitchFamily="34" charset="0"/>
              <a:buChar char="•"/>
            </a:pPr>
            <a:r>
              <a:rPr lang="en-US" sz="2400" dirty="0">
                <a:solidFill>
                  <a:srgbClr val="FFC000"/>
                </a:solidFill>
              </a:rPr>
              <a:t>Software cannot be seen in isolation, so traceability must also be upwards and outwards, to any originating system requirements or other source documents’ recording needs</a:t>
            </a:r>
          </a:p>
        </p:txBody>
      </p:sp>
      <p:sp>
        <p:nvSpPr>
          <p:cNvPr id="10" name="Title 1"/>
          <p:cNvSpPr>
            <a:spLocks noGrp="1"/>
          </p:cNvSpPr>
          <p:nvPr>
            <p:ph type="title"/>
          </p:nvPr>
        </p:nvSpPr>
        <p:spPr>
          <a:xfrm>
            <a:off x="1524002" y="381000"/>
            <a:ext cx="7619998" cy="609600"/>
          </a:xfrm>
        </p:spPr>
        <p:txBody>
          <a:bodyPr/>
          <a:lstStyle/>
          <a:p>
            <a:pPr>
              <a:tabLst>
                <a:tab pos="5092700" algn="r"/>
                <a:tab pos="6051550" algn="r"/>
              </a:tabLst>
            </a:pPr>
            <a:r>
              <a:rPr lang="en-US" dirty="0"/>
              <a:t>The Importance of Traceability</a:t>
            </a:r>
          </a:p>
        </p:txBody>
      </p:sp>
    </p:spTree>
    <p:extLst>
      <p:ext uri="{BB962C8B-B14F-4D97-AF65-F5344CB8AC3E}">
        <p14:creationId xmlns:p14="http://schemas.microsoft.com/office/powerpoint/2010/main" val="1303967587"/>
      </p:ext>
    </p:extLst>
  </p:cSld>
  <p:clrMapOvr>
    <a:masterClrMapping/>
  </p:clrMapOvr>
  <p:transition>
    <p:pull dir="d"/>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3548</Words>
  <Application>Microsoft Office PowerPoint</Application>
  <PresentationFormat>On-screen Show (4:3)</PresentationFormat>
  <Paragraphs>410</Paragraphs>
  <Slides>50</Slides>
  <Notes>50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50</vt:i4>
      </vt:variant>
    </vt:vector>
  </HeadingPairs>
  <TitlesOfParts>
    <vt:vector size="55" baseType="lpstr">
      <vt:lpstr>Arial</vt:lpstr>
      <vt:lpstr>Calibri</vt:lpstr>
      <vt:lpstr>Times New Roman</vt:lpstr>
      <vt:lpstr>Office Theme</vt:lpstr>
      <vt:lpstr>1_Office Theme</vt:lpstr>
      <vt:lpstr>PowerPoint Presentation</vt:lpstr>
      <vt:lpstr>PowerPoint Presentation</vt:lpstr>
      <vt:lpstr>PowerPoint Presentation</vt:lpstr>
      <vt:lpstr>Overview and Concepts</vt:lpstr>
      <vt:lpstr>Overview and Concepts</vt:lpstr>
      <vt:lpstr>Overview and Concepts</vt:lpstr>
      <vt:lpstr>Requirements for a Proper Solution</vt:lpstr>
      <vt:lpstr>Requirements for a Proper Solution</vt:lpstr>
      <vt:lpstr>The Importance of Traceability</vt:lpstr>
      <vt:lpstr>Identify Security Related Needs</vt:lpstr>
      <vt:lpstr>Identify Security Related Needs</vt:lpstr>
      <vt:lpstr>Identify Security Related Needs</vt:lpstr>
      <vt:lpstr>Identify Security Related Needs</vt:lpstr>
      <vt:lpstr>Identify Security Related Needs</vt:lpstr>
      <vt:lpstr>Identify Security Related Needs</vt:lpstr>
      <vt:lpstr>Identify Security Related Needs</vt:lpstr>
      <vt:lpstr>Methods of Identifying Security Risks</vt:lpstr>
      <vt:lpstr>Methods of Identifying Security Risks</vt:lpstr>
      <vt:lpstr>Threat Entities’ Intentions</vt:lpstr>
      <vt:lpstr>Threat Entities’ Intentions</vt:lpstr>
      <vt:lpstr>Threat Entities’ Intentions</vt:lpstr>
      <vt:lpstr>Threat Entities’ Intentions</vt:lpstr>
      <vt:lpstr>Interface and Environment Requirements</vt:lpstr>
      <vt:lpstr>Interface and Environment Requirements</vt:lpstr>
      <vt:lpstr>Interface and Environment Requirements</vt:lpstr>
      <vt:lpstr>Identifying Usability Needs</vt:lpstr>
      <vt:lpstr>Identifying Availability, Tolerance, and Survivability Needs</vt:lpstr>
      <vt:lpstr>Identifying Survivability (Maintainability) Needs</vt:lpstr>
      <vt:lpstr>Identifying Validatability, Verifiability, and Evaluatability Needs</vt:lpstr>
      <vt:lpstr>Identifying Validatability, Verifiability, and Evaluatability Needs</vt:lpstr>
      <vt:lpstr>Identifying System Accreditation and Auditing Needs</vt:lpstr>
      <vt:lpstr>Risk Analysis</vt:lpstr>
      <vt:lpstr>Feasibility Analysis</vt:lpstr>
      <vt:lpstr>Tradeoff Analysis</vt:lpstr>
      <vt:lpstr>Analysis of Conflicts Among Security Needs</vt:lpstr>
      <vt:lpstr>Security Specification</vt:lpstr>
      <vt:lpstr>Security Specification</vt:lpstr>
      <vt:lpstr>Security Specification</vt:lpstr>
      <vt:lpstr>Security Specification</vt:lpstr>
      <vt:lpstr>Security Specification</vt:lpstr>
      <vt:lpstr>Security Specification</vt:lpstr>
      <vt:lpstr>Security Specification</vt:lpstr>
      <vt:lpstr>Security Specification</vt:lpstr>
      <vt:lpstr>Security Specification</vt:lpstr>
      <vt:lpstr>Security Specification</vt:lpstr>
      <vt:lpstr>Security Specification</vt:lpstr>
      <vt:lpstr>Security Specification</vt:lpstr>
      <vt:lpstr>Security Specification</vt:lpstr>
      <vt:lpstr>Assurance Case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Dan Shoemaker</dc:creator>
  <cp:lastModifiedBy>Anne Kohnke</cp:lastModifiedBy>
  <cp:revision>126</cp:revision>
  <dcterms:created xsi:type="dcterms:W3CDTF">2010-05-05T14:40:41Z</dcterms:created>
  <dcterms:modified xsi:type="dcterms:W3CDTF">2020-01-17T23:36:22Z</dcterms:modified>
</cp:coreProperties>
</file>